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19.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90" r:id="rId1"/>
  </p:sldMasterIdLst>
  <p:notesMasterIdLst>
    <p:notesMasterId r:id="rId28"/>
  </p:notesMasterIdLst>
  <p:handoutMasterIdLst>
    <p:handoutMasterId r:id="rId29"/>
  </p:handoutMasterIdLst>
  <p:sldIdLst>
    <p:sldId id="256" r:id="rId2"/>
    <p:sldId id="332" r:id="rId3"/>
    <p:sldId id="369" r:id="rId4"/>
    <p:sldId id="357" r:id="rId5"/>
    <p:sldId id="339" r:id="rId6"/>
    <p:sldId id="403" r:id="rId7"/>
    <p:sldId id="390" r:id="rId8"/>
    <p:sldId id="394" r:id="rId9"/>
    <p:sldId id="409" r:id="rId10"/>
    <p:sldId id="334" r:id="rId11"/>
    <p:sldId id="405" r:id="rId12"/>
    <p:sldId id="404" r:id="rId13"/>
    <p:sldId id="401" r:id="rId14"/>
    <p:sldId id="402" r:id="rId15"/>
    <p:sldId id="408" r:id="rId16"/>
    <p:sldId id="379" r:id="rId17"/>
    <p:sldId id="381" r:id="rId18"/>
    <p:sldId id="351" r:id="rId19"/>
    <p:sldId id="407" r:id="rId20"/>
    <p:sldId id="349" r:id="rId21"/>
    <p:sldId id="387" r:id="rId22"/>
    <p:sldId id="388" r:id="rId23"/>
    <p:sldId id="377" r:id="rId24"/>
    <p:sldId id="400" r:id="rId25"/>
    <p:sldId id="358" r:id="rId26"/>
    <p:sldId id="352" r:id="rId27"/>
  </p:sldIdLst>
  <p:sldSz cx="9144000" cy="6858000" type="screen4x3"/>
  <p:notesSz cx="6735763" cy="9866313"/>
  <p:defaultTex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1F2E47"/>
    <a:srgbClr val="53BF71"/>
    <a:srgbClr val="FA9809"/>
    <a:srgbClr val="2586A7"/>
    <a:srgbClr val="0070C0"/>
    <a:srgbClr val="84AB32"/>
    <a:srgbClr val="FB9909"/>
    <a:srgbClr val="C32D2E"/>
    <a:srgbClr val="3891A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912C8C85-51F0-491E-9774-3900AFEF0FD7}" styleName="淡色スタイル 2 - アクセント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FD0F851-EC5A-4D38-B0AD-8093EC10F338}" styleName="淡色スタイル 1 - アクセント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27102A9-8310-4765-A935-A1911B00CA55}" styleName="淡色スタイル 1 - アクセント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EB9631B5-78F2-41C9-869B-9F39066F8104}" styleName="中間スタイル 3 - アクセント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6E25E649-3F16-4E02-A733-19D2CDBF48F0}" styleName="中間スタイル 3 - アクセント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F2DE63D5-997A-4646-A377-4702673A728D}" styleName="淡色スタイル 2 - アクセント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93296810-A885-4BE3-A3E7-6D5BEEA58F35}" styleName="中間スタイル 2 - アクセント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A488322-F2BA-4B5B-9748-0D474271808F}" styleName="中間スタイル 3 - アクセント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68D230F3-CF80-4859-8CE7-A43EE81993B5}" styleName="淡色スタイル 1 - アクセント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B301B821-A1FF-4177-AEE7-76D212191A09}" styleName="中間スタイル 1 - アクセント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1E171933-4619-4E11-9A3F-F7608DF75F80}" styleName="中間スタイル 1 - アクセント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17292A2E-F333-43FB-9621-5CBBE7FDCDCB}" styleName="淡色スタイル 2 - アクセント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9DCAF9ED-07DC-4A11-8D7F-57B35C25682E}" styleName="中間スタイル 1 - アクセント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F5AB1C69-6EDB-4FF4-983F-18BD219EF322}" styleName="中間スタイル 2 - アクセント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AF606853-7671-496A-8E4F-DF71F8EC918B}" styleName="濃色スタイル 1 - アクセント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25E5076-3810-47DD-B79F-674D7AD40C01}" styleName="濃色スタイル 1 - アクセント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1" autoAdjust="0"/>
    <p:restoredTop sz="77551" autoAdjust="0"/>
  </p:normalViewPr>
  <p:slideViewPr>
    <p:cSldViewPr>
      <p:cViewPr>
        <p:scale>
          <a:sx n="102" d="100"/>
          <a:sy n="102" d="100"/>
        </p:scale>
        <p:origin x="936" y="40"/>
      </p:cViewPr>
      <p:guideLst>
        <p:guide orient="horz" pos="2160"/>
        <p:guide pos="2880"/>
      </p:guideLst>
    </p:cSldViewPr>
  </p:slideViewPr>
  <p:outlineViewPr>
    <p:cViewPr>
      <p:scale>
        <a:sx n="33" d="100"/>
        <a:sy n="33" d="100"/>
      </p:scale>
      <p:origin x="0" y="-7266"/>
    </p:cViewPr>
  </p:outlineViewPr>
  <p:notesTextViewPr>
    <p:cViewPr>
      <p:scale>
        <a:sx n="110" d="100"/>
        <a:sy n="11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agumi azuma" userId="c988824f1426919c" providerId="Windows Live" clId="Web-{64D3163D-0557-479B-93F8-9CA6D2676F26}"/>
    <pc:docChg chg="modSld">
      <pc:chgData name="kagumi azuma" userId="c988824f1426919c" providerId="Windows Live" clId="Web-{64D3163D-0557-479B-93F8-9CA6D2676F26}" dt="2018-01-11T10:11:20.818" v="64"/>
      <pc:docMkLst>
        <pc:docMk/>
      </pc:docMkLst>
      <pc:sldChg chg="modSp">
        <pc:chgData name="kagumi azuma" userId="c988824f1426919c" providerId="Windows Live" clId="Web-{64D3163D-0557-479B-93F8-9CA6D2676F26}" dt="2018-01-11T10:11:20.818" v="64"/>
        <pc:sldMkLst>
          <pc:docMk/>
          <pc:sldMk cId="2377619099" sldId="256"/>
        </pc:sldMkLst>
        <pc:spChg chg="mod">
          <ac:chgData name="kagumi azuma" userId="c988824f1426919c" providerId="Windows Live" clId="Web-{64D3163D-0557-479B-93F8-9CA6D2676F26}" dt="2018-01-11T10:11:20.818" v="64"/>
          <ac:spMkLst>
            <pc:docMk/>
            <pc:sldMk cId="2377619099" sldId="256"/>
            <ac:spMk id="3" creationId="{00000000-0000-0000-0000-000000000000}"/>
          </ac:spMkLst>
        </pc:spChg>
      </pc:sldChg>
    </pc:docChg>
  </pc:docChgLst>
  <pc:docChgLst>
    <pc:chgData name="kagumi azuma" userId="c988824f1426919c" providerId="Windows Live" clId="Web-{E1C89CE1-EF36-4990-8B22-265FBBC89493}"/>
    <pc:docChg chg="sldOrd">
      <pc:chgData name="kagumi azuma" userId="c988824f1426919c" providerId="Windows Live" clId="Web-{E1C89CE1-EF36-4990-8B22-265FBBC89493}" dt="2018-02-04T07:52:54.603" v="0"/>
      <pc:docMkLst>
        <pc:docMk/>
      </pc:docMkLst>
      <pc:sldChg chg="ord">
        <pc:chgData name="kagumi azuma" userId="c988824f1426919c" providerId="Windows Live" clId="Web-{E1C89CE1-EF36-4990-8B22-265FBBC89493}" dt="2018-02-04T07:52:54.603" v="0"/>
        <pc:sldMkLst>
          <pc:docMk/>
          <pc:sldMk cId="4160447450" sldId="295"/>
        </pc:sldMkLst>
      </pc:sldChg>
    </pc:docChg>
  </pc:docChgLst>
  <pc:docChgLst>
    <pc:chgData name="kagumi azuma" userId="c988824f1426919c" providerId="Windows Live" clId="Web-{94AAA497-57C8-49E1-AC48-11C8FC13579F}"/>
    <pc:docChg chg="modSld">
      <pc:chgData name="kagumi azuma" userId="c988824f1426919c" providerId="Windows Live" clId="Web-{94AAA497-57C8-49E1-AC48-11C8FC13579F}" dt="2018-01-13T04:21:50.571" v="159"/>
      <pc:docMkLst>
        <pc:docMk/>
      </pc:docMkLst>
      <pc:sldChg chg="modSp">
        <pc:chgData name="kagumi azuma" userId="c988824f1426919c" providerId="Windows Live" clId="Web-{94AAA497-57C8-49E1-AC48-11C8FC13579F}" dt="2018-01-13T04:21:50.571" v="159"/>
        <pc:sldMkLst>
          <pc:docMk/>
          <pc:sldMk cId="1400223197" sldId="298"/>
        </pc:sldMkLst>
        <pc:graphicFrameChg chg="mod modGraphic">
          <ac:chgData name="kagumi azuma" userId="c988824f1426919c" providerId="Windows Live" clId="Web-{94AAA497-57C8-49E1-AC48-11C8FC13579F}" dt="2018-01-13T04:21:50.571" v="159"/>
          <ac:graphicFrameMkLst>
            <pc:docMk/>
            <pc:sldMk cId="1400223197" sldId="298"/>
            <ac:graphicFrameMk id="6" creationId="{00000000-0000-0000-0000-000000000000}"/>
          </ac:graphicFrameMkLst>
        </pc:graphicFrameChg>
      </pc:sldChg>
    </pc:docChg>
  </pc:docChgLst>
  <pc:docChgLst>
    <pc:chgData name="kagumi azuma" userId="c988824f1426919c" providerId="Windows Live" clId="Web-{B15486C4-AC22-4F73-9E04-D3A3531A6DE5}"/>
    <pc:docChg chg="modSld">
      <pc:chgData name="kagumi azuma" userId="c988824f1426919c" providerId="Windows Live" clId="Web-{B15486C4-AC22-4F73-9E04-D3A3531A6DE5}" dt="2018-01-10T06:39:42.266" v="52"/>
      <pc:docMkLst>
        <pc:docMk/>
      </pc:docMkLst>
      <pc:sldChg chg="modSp">
        <pc:chgData name="kagumi azuma" userId="c988824f1426919c" providerId="Windows Live" clId="Web-{B15486C4-AC22-4F73-9E04-D3A3531A6DE5}" dt="2018-01-10T06:39:12.656" v="36"/>
        <pc:sldMkLst>
          <pc:docMk/>
          <pc:sldMk cId="1148496437" sldId="299"/>
        </pc:sldMkLst>
        <pc:spChg chg="mod">
          <ac:chgData name="kagumi azuma" userId="c988824f1426919c" providerId="Windows Live" clId="Web-{B15486C4-AC22-4F73-9E04-D3A3531A6DE5}" dt="2018-01-10T06:39:12.656" v="36"/>
          <ac:spMkLst>
            <pc:docMk/>
            <pc:sldMk cId="1148496437" sldId="299"/>
            <ac:spMk id="3" creationId="{00000000-0000-0000-0000-000000000000}"/>
          </ac:spMkLst>
        </pc:spChg>
      </pc:sldChg>
      <pc:sldChg chg="modSp">
        <pc:chgData name="kagumi azuma" userId="c988824f1426919c" providerId="Windows Live" clId="Web-{B15486C4-AC22-4F73-9E04-D3A3531A6DE5}" dt="2018-01-10T06:39:41.703" v="50"/>
        <pc:sldMkLst>
          <pc:docMk/>
          <pc:sldMk cId="388415422" sldId="329"/>
        </pc:sldMkLst>
        <pc:spChg chg="mod">
          <ac:chgData name="kagumi azuma" userId="c988824f1426919c" providerId="Windows Live" clId="Web-{B15486C4-AC22-4F73-9E04-D3A3531A6DE5}" dt="2018-01-10T06:39:41.703" v="50"/>
          <ac:spMkLst>
            <pc:docMk/>
            <pc:sldMk cId="388415422" sldId="329"/>
            <ac:spMk id="2" creationId="{00000000-0000-0000-0000-000000000000}"/>
          </ac:spMkLst>
        </pc:spChg>
      </pc:sldChg>
      <pc:sldChg chg="modSp">
        <pc:chgData name="kagumi azuma" userId="c988824f1426919c" providerId="Windows Live" clId="Web-{B15486C4-AC22-4F73-9E04-D3A3531A6DE5}" dt="2018-01-10T06:38:00.311" v="6"/>
        <pc:sldMkLst>
          <pc:docMk/>
          <pc:sldMk cId="3534404592" sldId="330"/>
        </pc:sldMkLst>
        <pc:spChg chg="mod">
          <ac:chgData name="kagumi azuma" userId="c988824f1426919c" providerId="Windows Live" clId="Web-{B15486C4-AC22-4F73-9E04-D3A3531A6DE5}" dt="2018-01-10T06:38:00.311" v="6"/>
          <ac:spMkLst>
            <pc:docMk/>
            <pc:sldMk cId="3534404592" sldId="330"/>
            <ac:spMk id="3" creationId="{00000000-0000-0000-0000-000000000000}"/>
          </ac:spMkLst>
        </pc:spChg>
      </pc:sldChg>
    </pc:docChg>
  </pc:docChgLst>
  <pc:docChgLst>
    <pc:chgData name="kagumi azuma" userId="c988824f1426919c" providerId="Windows Live" clId="Web-{1A5E3713-4C3F-446A-96D9-F2A50B123796}"/>
    <pc:docChg chg="addSld modSld sldOrd modSection">
      <pc:chgData name="kagumi azuma" userId="c988824f1426919c" providerId="Windows Live" clId="Web-{1A5E3713-4C3F-446A-96D9-F2A50B123796}" dt="2018-02-13T06:27:01.053" v="282"/>
      <pc:docMkLst>
        <pc:docMk/>
      </pc:docMkLst>
      <pc:sldChg chg="modSp new ord">
        <pc:chgData name="kagumi azuma" userId="c988824f1426919c" providerId="Windows Live" clId="Web-{1A5E3713-4C3F-446A-96D9-F2A50B123796}" dt="2018-02-13T06:23:53.158" v="109"/>
        <pc:sldMkLst>
          <pc:docMk/>
          <pc:sldMk cId="426085439" sldId="348"/>
        </pc:sldMkLst>
        <pc:spChg chg="mod">
          <ac:chgData name="kagumi azuma" userId="c988824f1426919c" providerId="Windows Live" clId="Web-{1A5E3713-4C3F-446A-96D9-F2A50B123796}" dt="2018-02-13T06:15:21.907" v="26"/>
          <ac:spMkLst>
            <pc:docMk/>
            <pc:sldMk cId="426085439" sldId="348"/>
            <ac:spMk id="2" creationId="{33239FB5-4CA0-4AFA-B6F5-096D3E4C60B3}"/>
          </ac:spMkLst>
        </pc:spChg>
        <pc:spChg chg="mod">
          <ac:chgData name="kagumi azuma" userId="c988824f1426919c" providerId="Windows Live" clId="Web-{1A5E3713-4C3F-446A-96D9-F2A50B123796}" dt="2018-02-13T06:23:53.158" v="109"/>
          <ac:spMkLst>
            <pc:docMk/>
            <pc:sldMk cId="426085439" sldId="348"/>
            <ac:spMk id="3" creationId="{A057157A-A584-456A-A9AE-190933F66951}"/>
          </ac:spMkLst>
        </pc:spChg>
      </pc:sldChg>
      <pc:sldChg chg="modSp new">
        <pc:chgData name="kagumi azuma" userId="c988824f1426919c" providerId="Windows Live" clId="Web-{1A5E3713-4C3F-446A-96D9-F2A50B123796}" dt="2018-02-13T06:25:45.442" v="209"/>
        <pc:sldMkLst>
          <pc:docMk/>
          <pc:sldMk cId="1579638175" sldId="349"/>
        </pc:sldMkLst>
        <pc:spChg chg="mod">
          <ac:chgData name="kagumi azuma" userId="c988824f1426919c" providerId="Windows Live" clId="Web-{1A5E3713-4C3F-446A-96D9-F2A50B123796}" dt="2018-02-13T06:24:01.439" v="112"/>
          <ac:spMkLst>
            <pc:docMk/>
            <pc:sldMk cId="1579638175" sldId="349"/>
            <ac:spMk id="2" creationId="{B2B9C380-6D61-4BDD-9AFA-B088A37969CC}"/>
          </ac:spMkLst>
        </pc:spChg>
        <pc:spChg chg="mod">
          <ac:chgData name="kagumi azuma" userId="c988824f1426919c" providerId="Windows Live" clId="Web-{1A5E3713-4C3F-446A-96D9-F2A50B123796}" dt="2018-02-13T06:25:45.442" v="209"/>
          <ac:spMkLst>
            <pc:docMk/>
            <pc:sldMk cId="1579638175" sldId="349"/>
            <ac:spMk id="3" creationId="{54B5FCDE-AB3C-499A-93CA-CB24D8214DE3}"/>
          </ac:spMkLst>
        </pc:spChg>
      </pc:sldChg>
      <pc:sldChg chg="modSp new">
        <pc:chgData name="kagumi azuma" userId="c988824f1426919c" providerId="Windows Live" clId="Web-{1A5E3713-4C3F-446A-96D9-F2A50B123796}" dt="2018-02-13T06:27:01.053" v="281"/>
        <pc:sldMkLst>
          <pc:docMk/>
          <pc:sldMk cId="2936829787" sldId="350"/>
        </pc:sldMkLst>
        <pc:spChg chg="mod">
          <ac:chgData name="kagumi azuma" userId="c988824f1426919c" providerId="Windows Live" clId="Web-{1A5E3713-4C3F-446A-96D9-F2A50B123796}" dt="2018-02-13T06:25:59.880" v="230"/>
          <ac:spMkLst>
            <pc:docMk/>
            <pc:sldMk cId="2936829787" sldId="350"/>
            <ac:spMk id="2" creationId="{E77665B9-95CE-4C73-B3E9-206663137559}"/>
          </ac:spMkLst>
        </pc:spChg>
        <pc:spChg chg="mod">
          <ac:chgData name="kagumi azuma" userId="c988824f1426919c" providerId="Windows Live" clId="Web-{1A5E3713-4C3F-446A-96D9-F2A50B123796}" dt="2018-02-13T06:27:01.053" v="281"/>
          <ac:spMkLst>
            <pc:docMk/>
            <pc:sldMk cId="2936829787" sldId="350"/>
            <ac:spMk id="3" creationId="{9CD47CBA-C969-43E4-B341-06460F774C30}"/>
          </ac:spMkLst>
        </pc:spChg>
      </pc:sldChg>
    </pc:docChg>
  </pc:docChgLst>
  <pc:docChgLst>
    <pc:chgData name="kagumi azuma" userId="c988824f1426919c" providerId="Windows Live" clId="Web-{F58270E3-128C-4DC4-A32C-AB3A34D5B6E0}"/>
    <pc:docChg chg="modSld">
      <pc:chgData name="kagumi azuma" userId="c988824f1426919c" providerId="Windows Live" clId="Web-{F58270E3-128C-4DC4-A32C-AB3A34D5B6E0}" dt="2018-02-02T06:45:41.147" v="13"/>
      <pc:docMkLst>
        <pc:docMk/>
      </pc:docMkLst>
      <pc:sldChg chg="modSp">
        <pc:chgData name="kagumi azuma" userId="c988824f1426919c" providerId="Windows Live" clId="Web-{F58270E3-128C-4DC4-A32C-AB3A34D5B6E0}" dt="2018-02-02T06:45:41.147" v="13"/>
        <pc:sldMkLst>
          <pc:docMk/>
          <pc:sldMk cId="2377619099" sldId="256"/>
        </pc:sldMkLst>
        <pc:spChg chg="mod">
          <ac:chgData name="kagumi azuma" userId="c988824f1426919c" providerId="Windows Live" clId="Web-{F58270E3-128C-4DC4-A32C-AB3A34D5B6E0}" dt="2018-02-02T06:45:41.147" v="13"/>
          <ac:spMkLst>
            <pc:docMk/>
            <pc:sldMk cId="2377619099" sldId="256"/>
            <ac:spMk id="3" creationId="{00000000-0000-0000-0000-000000000000}"/>
          </ac:spMkLst>
        </pc:spChg>
      </pc:sldChg>
    </pc:docChg>
  </pc:docChgLst>
  <pc:docChgLst>
    <pc:chgData name="kagumi azuma" userId="c988824f1426919c" providerId="LiveId" clId="{3C7F99A5-9751-4D46-BD99-C93246197898}"/>
    <pc:docChg chg="undo redo custSel modSld">
      <pc:chgData name="kagumi azuma" userId="c988824f1426919c" providerId="LiveId" clId="{3C7F99A5-9751-4D46-BD99-C93246197898}" dt="2018-01-14T15:16:49.125" v="278" actId="14100"/>
      <pc:docMkLst>
        <pc:docMk/>
      </pc:docMkLst>
      <pc:sldChg chg="modSp">
        <pc:chgData name="kagumi azuma" userId="c988824f1426919c" providerId="LiveId" clId="{3C7F99A5-9751-4D46-BD99-C93246197898}" dt="2018-01-14T12:18:24.066" v="6" actId="179"/>
        <pc:sldMkLst>
          <pc:docMk/>
          <pc:sldMk cId="2377619099" sldId="256"/>
        </pc:sldMkLst>
        <pc:spChg chg="mod">
          <ac:chgData name="kagumi azuma" userId="c988824f1426919c" providerId="LiveId" clId="{3C7F99A5-9751-4D46-BD99-C93246197898}" dt="2018-01-14T12:18:24.066" v="6" actId="179"/>
          <ac:spMkLst>
            <pc:docMk/>
            <pc:sldMk cId="2377619099" sldId="256"/>
            <ac:spMk id="3" creationId="{00000000-0000-0000-0000-000000000000}"/>
          </ac:spMkLst>
        </pc:spChg>
      </pc:sldChg>
      <pc:sldChg chg="modSp">
        <pc:chgData name="kagumi azuma" userId="c988824f1426919c" providerId="LiveId" clId="{3C7F99A5-9751-4D46-BD99-C93246197898}" dt="2018-01-14T13:15:04.405" v="61" actId="14100"/>
        <pc:sldMkLst>
          <pc:docMk/>
          <pc:sldMk cId="2558125729" sldId="267"/>
        </pc:sldMkLst>
        <pc:spChg chg="mod">
          <ac:chgData name="kagumi azuma" userId="c988824f1426919c" providerId="LiveId" clId="{3C7F99A5-9751-4D46-BD99-C93246197898}" dt="2018-01-14T13:15:04.405" v="61" actId="14100"/>
          <ac:spMkLst>
            <pc:docMk/>
            <pc:sldMk cId="2558125729" sldId="267"/>
            <ac:spMk id="3" creationId="{00000000-0000-0000-0000-000000000000}"/>
          </ac:spMkLst>
        </pc:spChg>
      </pc:sldChg>
      <pc:sldChg chg="modSp">
        <pc:chgData name="kagumi azuma" userId="c988824f1426919c" providerId="LiveId" clId="{3C7F99A5-9751-4D46-BD99-C93246197898}" dt="2018-01-14T13:15:36.689" v="114" actId="1036"/>
        <pc:sldMkLst>
          <pc:docMk/>
          <pc:sldMk cId="3346172226" sldId="268"/>
        </pc:sldMkLst>
        <pc:spChg chg="mod">
          <ac:chgData name="kagumi azuma" userId="c988824f1426919c" providerId="LiveId" clId="{3C7F99A5-9751-4D46-BD99-C93246197898}" dt="2018-01-14T13:15:36.689" v="114" actId="1036"/>
          <ac:spMkLst>
            <pc:docMk/>
            <pc:sldMk cId="3346172226" sldId="268"/>
            <ac:spMk id="17" creationId="{A82DB914-0161-441B-B0D7-80139DB5F471}"/>
          </ac:spMkLst>
        </pc:spChg>
      </pc:sldChg>
      <pc:sldChg chg="modSp">
        <pc:chgData name="kagumi azuma" userId="c988824f1426919c" providerId="LiveId" clId="{3C7F99A5-9751-4D46-BD99-C93246197898}" dt="2018-01-14T14:56:41.369" v="121" actId="139"/>
        <pc:sldMkLst>
          <pc:docMk/>
          <pc:sldMk cId="4160447450" sldId="295"/>
        </pc:sldMkLst>
        <pc:spChg chg="mod">
          <ac:chgData name="kagumi azuma" userId="c988824f1426919c" providerId="LiveId" clId="{3C7F99A5-9751-4D46-BD99-C93246197898}" dt="2018-01-14T14:56:41.369" v="121" actId="139"/>
          <ac:spMkLst>
            <pc:docMk/>
            <pc:sldMk cId="4160447450" sldId="295"/>
            <ac:spMk id="8" creationId="{00000000-0000-0000-0000-000000000000}"/>
          </ac:spMkLst>
        </pc:spChg>
      </pc:sldChg>
      <pc:sldChg chg="modSp">
        <pc:chgData name="kagumi azuma" userId="c988824f1426919c" providerId="LiveId" clId="{3C7F99A5-9751-4D46-BD99-C93246197898}" dt="2018-01-14T15:10:55.867" v="170" actId="20577"/>
        <pc:sldMkLst>
          <pc:docMk/>
          <pc:sldMk cId="1148496437" sldId="299"/>
        </pc:sldMkLst>
        <pc:spChg chg="mod">
          <ac:chgData name="kagumi azuma" userId="c988824f1426919c" providerId="LiveId" clId="{3C7F99A5-9751-4D46-BD99-C93246197898}" dt="2018-01-14T15:10:55.867" v="170" actId="20577"/>
          <ac:spMkLst>
            <pc:docMk/>
            <pc:sldMk cId="1148496437" sldId="299"/>
            <ac:spMk id="3" creationId="{00000000-0000-0000-0000-000000000000}"/>
          </ac:spMkLst>
        </pc:spChg>
      </pc:sldChg>
      <pc:sldChg chg="modSp">
        <pc:chgData name="kagumi azuma" userId="c988824f1426919c" providerId="LiveId" clId="{3C7F99A5-9751-4D46-BD99-C93246197898}" dt="2018-01-14T15:16:49.125" v="278" actId="14100"/>
        <pc:sldMkLst>
          <pc:docMk/>
          <pc:sldMk cId="1106221113" sldId="303"/>
        </pc:sldMkLst>
        <pc:spChg chg="mod">
          <ac:chgData name="kagumi azuma" userId="c988824f1426919c" providerId="LiveId" clId="{3C7F99A5-9751-4D46-BD99-C93246197898}" dt="2018-01-14T12:36:44.649" v="7" actId="14100"/>
          <ac:spMkLst>
            <pc:docMk/>
            <pc:sldMk cId="1106221113" sldId="303"/>
            <ac:spMk id="2" creationId="{00000000-0000-0000-0000-000000000000}"/>
          </ac:spMkLst>
        </pc:spChg>
        <pc:spChg chg="mod">
          <ac:chgData name="kagumi azuma" userId="c988824f1426919c" providerId="LiveId" clId="{3C7F99A5-9751-4D46-BD99-C93246197898}" dt="2018-01-14T15:16:49.125" v="278" actId="14100"/>
          <ac:spMkLst>
            <pc:docMk/>
            <pc:sldMk cId="1106221113" sldId="303"/>
            <ac:spMk id="11" creationId="{467A9762-F269-4C6A-8EB2-4D66CC17F104}"/>
          </ac:spMkLst>
        </pc:spChg>
      </pc:sldChg>
      <pc:sldChg chg="modSp">
        <pc:chgData name="kagumi azuma" userId="c988824f1426919c" providerId="LiveId" clId="{3C7F99A5-9751-4D46-BD99-C93246197898}" dt="2018-01-14T15:14:48.857" v="257" actId="1037"/>
        <pc:sldMkLst>
          <pc:docMk/>
          <pc:sldMk cId="946554284" sldId="308"/>
        </pc:sldMkLst>
        <pc:spChg chg="mod">
          <ac:chgData name="kagumi azuma" userId="c988824f1426919c" providerId="LiveId" clId="{3C7F99A5-9751-4D46-BD99-C93246197898}" dt="2018-01-14T12:59:54.155" v="20" actId="20577"/>
          <ac:spMkLst>
            <pc:docMk/>
            <pc:sldMk cId="946554284" sldId="308"/>
            <ac:spMk id="2" creationId="{00000000-0000-0000-0000-000000000000}"/>
          </ac:spMkLst>
        </pc:spChg>
        <pc:spChg chg="mod">
          <ac:chgData name="kagumi azuma" userId="c988824f1426919c" providerId="LiveId" clId="{3C7F99A5-9751-4D46-BD99-C93246197898}" dt="2018-01-14T15:13:24.858" v="190" actId="1037"/>
          <ac:spMkLst>
            <pc:docMk/>
            <pc:sldMk cId="946554284" sldId="308"/>
            <ac:spMk id="32" creationId="{C3533295-2530-4B32-8F55-23AD316CD390}"/>
          </ac:spMkLst>
        </pc:spChg>
        <pc:spChg chg="mod">
          <ac:chgData name="kagumi azuma" userId="c988824f1426919c" providerId="LiveId" clId="{3C7F99A5-9751-4D46-BD99-C93246197898}" dt="2018-01-14T15:14:40.950" v="253" actId="14100"/>
          <ac:spMkLst>
            <pc:docMk/>
            <pc:sldMk cId="946554284" sldId="308"/>
            <ac:spMk id="82" creationId="{81E78E51-4894-4419-8F20-BA94845F7A8A}"/>
          </ac:spMkLst>
        </pc:spChg>
        <pc:spChg chg="mod">
          <ac:chgData name="kagumi azuma" userId="c988824f1426919c" providerId="LiveId" clId="{3C7F99A5-9751-4D46-BD99-C93246197898}" dt="2018-01-14T15:14:48.857" v="257" actId="1037"/>
          <ac:spMkLst>
            <pc:docMk/>
            <pc:sldMk cId="946554284" sldId="308"/>
            <ac:spMk id="83" creationId="{F2F0CE61-8DD8-4F36-A1A9-CCFC96CC717C}"/>
          </ac:spMkLst>
        </pc:spChg>
        <pc:cxnChg chg="mod">
          <ac:chgData name="kagumi azuma" userId="c988824f1426919c" providerId="LiveId" clId="{3C7F99A5-9751-4D46-BD99-C93246197898}" dt="2018-01-14T15:14:40.950" v="253" actId="14100"/>
          <ac:cxnSpMkLst>
            <pc:docMk/>
            <pc:sldMk cId="946554284" sldId="308"/>
            <ac:cxnSpMk id="44" creationId="{00000000-0000-0000-0000-000000000000}"/>
          </ac:cxnSpMkLst>
        </pc:cxnChg>
        <pc:cxnChg chg="mod">
          <ac:chgData name="kagumi azuma" userId="c988824f1426919c" providerId="LiveId" clId="{3C7F99A5-9751-4D46-BD99-C93246197898}" dt="2018-01-14T15:14:48.857" v="257" actId="1037"/>
          <ac:cxnSpMkLst>
            <pc:docMk/>
            <pc:sldMk cId="946554284" sldId="308"/>
            <ac:cxnSpMk id="49" creationId="{00000000-0000-0000-0000-000000000000}"/>
          </ac:cxnSpMkLst>
        </pc:cxnChg>
      </pc:sldChg>
      <pc:sldChg chg="modSp">
        <pc:chgData name="kagumi azuma" userId="c988824f1426919c" providerId="LiveId" clId="{3C7F99A5-9751-4D46-BD99-C93246197898}" dt="2018-01-14T13:26:04.193" v="120" actId="14100"/>
        <pc:sldMkLst>
          <pc:docMk/>
          <pc:sldMk cId="354902750" sldId="322"/>
        </pc:sldMkLst>
        <pc:spChg chg="mod">
          <ac:chgData name="kagumi azuma" userId="c988824f1426919c" providerId="LiveId" clId="{3C7F99A5-9751-4D46-BD99-C93246197898}" dt="2018-01-14T13:26:04.193" v="120" actId="14100"/>
          <ac:spMkLst>
            <pc:docMk/>
            <pc:sldMk cId="354902750" sldId="322"/>
            <ac:spMk id="11" creationId="{00000000-0000-0000-0000-000000000000}"/>
          </ac:spMkLst>
        </pc:spChg>
      </pc:sldChg>
      <pc:sldChg chg="modSp">
        <pc:chgData name="kagumi azuma" userId="c988824f1426919c" providerId="LiveId" clId="{3C7F99A5-9751-4D46-BD99-C93246197898}" dt="2018-01-14T12:18:24.066" v="6" actId="179"/>
        <pc:sldMkLst>
          <pc:docMk/>
          <pc:sldMk cId="2209068977" sldId="326"/>
        </pc:sldMkLst>
        <pc:spChg chg="mod">
          <ac:chgData name="kagumi azuma" userId="c988824f1426919c" providerId="LiveId" clId="{3C7F99A5-9751-4D46-BD99-C93246197898}" dt="2018-01-14T12:18:24.066" v="6" actId="179"/>
          <ac:spMkLst>
            <pc:docMk/>
            <pc:sldMk cId="2209068977" sldId="326"/>
            <ac:spMk id="7" creationId="{00000000-0000-0000-0000-000000000000}"/>
          </ac:spMkLst>
        </pc:spChg>
      </pc:sldChg>
      <pc:sldChg chg="modSp">
        <pc:chgData name="kagumi azuma" userId="c988824f1426919c" providerId="LiveId" clId="{3C7F99A5-9751-4D46-BD99-C93246197898}" dt="2018-01-14T12:18:24.066" v="6" actId="179"/>
        <pc:sldMkLst>
          <pc:docMk/>
          <pc:sldMk cId="2524438856" sldId="333"/>
        </pc:sldMkLst>
        <pc:spChg chg="mod">
          <ac:chgData name="kagumi azuma" userId="c988824f1426919c" providerId="LiveId" clId="{3C7F99A5-9751-4D46-BD99-C93246197898}" dt="2018-01-14T12:18:24.066" v="6" actId="179"/>
          <ac:spMkLst>
            <pc:docMk/>
            <pc:sldMk cId="2524438856" sldId="333"/>
            <ac:spMk id="3" creationId="{00000000-0000-0000-0000-000000000000}"/>
          </ac:spMkLst>
        </pc:spChg>
      </pc:sldChg>
      <pc:sldChg chg="modSp">
        <pc:chgData name="kagumi azuma" userId="c988824f1426919c" providerId="LiveId" clId="{3C7F99A5-9751-4D46-BD99-C93246197898}" dt="2018-01-14T12:18:24.066" v="6" actId="179"/>
        <pc:sldMkLst>
          <pc:docMk/>
          <pc:sldMk cId="1381596625" sldId="337"/>
        </pc:sldMkLst>
        <pc:spChg chg="mod">
          <ac:chgData name="kagumi azuma" userId="c988824f1426919c" providerId="LiveId" clId="{3C7F99A5-9751-4D46-BD99-C93246197898}" dt="2018-01-14T12:18:24.066" v="6" actId="179"/>
          <ac:spMkLst>
            <pc:docMk/>
            <pc:sldMk cId="1381596625" sldId="337"/>
            <ac:spMk id="3" creationId="{00000000-0000-0000-0000-000000000000}"/>
          </ac:spMkLst>
        </pc:spChg>
      </pc:sldChg>
      <pc:sldChg chg="modSp">
        <pc:chgData name="kagumi azuma" userId="c988824f1426919c" providerId="LiveId" clId="{3C7F99A5-9751-4D46-BD99-C93246197898}" dt="2018-01-14T13:00:03.130" v="21" actId="139"/>
        <pc:sldMkLst>
          <pc:docMk/>
          <pc:sldMk cId="800616350" sldId="339"/>
        </pc:sldMkLst>
        <pc:spChg chg="mod">
          <ac:chgData name="kagumi azuma" userId="c988824f1426919c" providerId="LiveId" clId="{3C7F99A5-9751-4D46-BD99-C93246197898}" dt="2018-01-14T13:00:03.130" v="21" actId="139"/>
          <ac:spMkLst>
            <pc:docMk/>
            <pc:sldMk cId="800616350" sldId="339"/>
            <ac:spMk id="3" creationId="{00000000-0000-0000-0000-000000000000}"/>
          </ac:spMkLst>
        </pc:spChg>
      </pc:sldChg>
    </pc:docChg>
  </pc:docChgLst>
  <pc:docChgLst>
    <pc:chgData name="kagumi azuma" userId="c988824f1426919c" providerId="Windows Live" clId="Web-{ADA09004-4138-4971-8659-CAF586D9956C}"/>
    <pc:docChg chg="addSld modSld sldOrd">
      <pc:chgData name="kagumi azuma" userId="c988824f1426919c" providerId="Windows Live" clId="Web-{ADA09004-4138-4971-8659-CAF586D9956C}" dt="2018-02-02T08:14:03.361" v="36"/>
      <pc:docMkLst>
        <pc:docMk/>
      </pc:docMkLst>
      <pc:sldChg chg="mod ord modShow">
        <pc:chgData name="kagumi azuma" userId="c988824f1426919c" providerId="Windows Live" clId="Web-{ADA09004-4138-4971-8659-CAF586D9956C}" dt="2018-02-02T08:04:41.034" v="10"/>
        <pc:sldMkLst>
          <pc:docMk/>
          <pc:sldMk cId="2253999186" sldId="260"/>
        </pc:sldMkLst>
      </pc:sldChg>
      <pc:sldChg chg="ord">
        <pc:chgData name="kagumi azuma" userId="c988824f1426919c" providerId="Windows Live" clId="Web-{ADA09004-4138-4971-8659-CAF586D9956C}" dt="2018-02-02T08:05:27.150" v="13"/>
        <pc:sldMkLst>
          <pc:docMk/>
          <pc:sldMk cId="3346172226" sldId="268"/>
        </pc:sldMkLst>
      </pc:sldChg>
      <pc:sldChg chg="ord">
        <pc:chgData name="kagumi azuma" userId="c988824f1426919c" providerId="Windows Live" clId="Web-{ADA09004-4138-4971-8659-CAF586D9956C}" dt="2018-02-02T08:07:49.296" v="35"/>
        <pc:sldMkLst>
          <pc:docMk/>
          <pc:sldMk cId="2778012682" sldId="297"/>
        </pc:sldMkLst>
      </pc:sldChg>
      <pc:sldChg chg="ord">
        <pc:chgData name="kagumi azuma" userId="c988824f1426919c" providerId="Windows Live" clId="Web-{ADA09004-4138-4971-8659-CAF586D9956C}" dt="2018-02-02T08:05:27.150" v="15"/>
        <pc:sldMkLst>
          <pc:docMk/>
          <pc:sldMk cId="2867810831" sldId="302"/>
        </pc:sldMkLst>
      </pc:sldChg>
      <pc:sldChg chg="ord">
        <pc:chgData name="kagumi azuma" userId="c988824f1426919c" providerId="Windows Live" clId="Web-{ADA09004-4138-4971-8659-CAF586D9956C}" dt="2018-02-02T08:05:27.150" v="14"/>
        <pc:sldMkLst>
          <pc:docMk/>
          <pc:sldMk cId="946554284" sldId="308"/>
        </pc:sldMkLst>
      </pc:sldChg>
      <pc:sldChg chg="ord">
        <pc:chgData name="kagumi azuma" userId="c988824f1426919c" providerId="Windows Live" clId="Web-{ADA09004-4138-4971-8659-CAF586D9956C}" dt="2018-02-02T08:05:27.135" v="12"/>
        <pc:sldMkLst>
          <pc:docMk/>
          <pc:sldMk cId="2742697063" sldId="315"/>
        </pc:sldMkLst>
      </pc:sldChg>
      <pc:sldChg chg="ord">
        <pc:chgData name="kagumi azuma" userId="c988824f1426919c" providerId="Windows Live" clId="Web-{ADA09004-4138-4971-8659-CAF586D9956C}" dt="2018-02-02T08:07:05.009" v="32"/>
        <pc:sldMkLst>
          <pc:docMk/>
          <pc:sldMk cId="202196295" sldId="320"/>
        </pc:sldMkLst>
      </pc:sldChg>
      <pc:sldChg chg="ord">
        <pc:chgData name="kagumi azuma" userId="c988824f1426919c" providerId="Windows Live" clId="Web-{ADA09004-4138-4971-8659-CAF586D9956C}" dt="2018-02-02T08:07:05.009" v="31"/>
        <pc:sldMkLst>
          <pc:docMk/>
          <pc:sldMk cId="4205701341" sldId="321"/>
        </pc:sldMkLst>
      </pc:sldChg>
      <pc:sldChg chg="ord">
        <pc:chgData name="kagumi azuma" userId="c988824f1426919c" providerId="Windows Live" clId="Web-{ADA09004-4138-4971-8659-CAF586D9956C}" dt="2018-02-02T08:04:41.034" v="11"/>
        <pc:sldMkLst>
          <pc:docMk/>
          <pc:sldMk cId="914009775" sldId="323"/>
        </pc:sldMkLst>
      </pc:sldChg>
      <pc:sldChg chg="ord">
        <pc:chgData name="kagumi azuma" userId="c988824f1426919c" providerId="Windows Live" clId="Web-{ADA09004-4138-4971-8659-CAF586D9956C}" dt="2018-02-02T08:07:05.024" v="33"/>
        <pc:sldMkLst>
          <pc:docMk/>
          <pc:sldMk cId="2830700136" sldId="324"/>
        </pc:sldMkLst>
      </pc:sldChg>
      <pc:sldChg chg="ord">
        <pc:chgData name="kagumi azuma" userId="c988824f1426919c" providerId="Windows Live" clId="Web-{ADA09004-4138-4971-8659-CAF586D9956C}" dt="2018-02-02T08:14:03.361" v="36"/>
        <pc:sldMkLst>
          <pc:docMk/>
          <pc:sldMk cId="4123722572" sldId="334"/>
        </pc:sldMkLst>
      </pc:sldChg>
      <pc:sldChg chg="mod ord modShow">
        <pc:chgData name="kagumi azuma" userId="c988824f1426919c" providerId="Windows Live" clId="Web-{ADA09004-4138-4971-8659-CAF586D9956C}" dt="2018-02-02T08:04:24.247" v="7"/>
        <pc:sldMkLst>
          <pc:docMk/>
          <pc:sldMk cId="800616350" sldId="339"/>
        </pc:sldMkLst>
      </pc:sldChg>
      <pc:sldChg chg="add ord">
        <pc:chgData name="kagumi azuma" userId="c988824f1426919c" providerId="Windows Live" clId="Web-{ADA09004-4138-4971-8659-CAF586D9956C}" dt="2018-02-02T08:04:27.248" v="9"/>
        <pc:sldMkLst>
          <pc:docMk/>
          <pc:sldMk cId="4091989648" sldId="343"/>
        </pc:sldMkLst>
      </pc:sldChg>
      <pc:sldChg chg="add ord modNotes">
        <pc:chgData name="kagumi azuma" userId="c988824f1426919c" providerId="Windows Live" clId="Web-{ADA09004-4138-4971-8659-CAF586D9956C}" dt="2018-02-02T08:06:13.923" v="30"/>
        <pc:sldMkLst>
          <pc:docMk/>
          <pc:sldMk cId="1690634396" sldId="344"/>
        </pc:sldMkLst>
      </pc:sldChg>
      <pc:sldChg chg="add">
        <pc:chgData name="kagumi azuma" userId="c988824f1426919c" providerId="Windows Live" clId="Web-{ADA09004-4138-4971-8659-CAF586D9956C}" dt="2018-02-02T08:07:41.046" v="34"/>
        <pc:sldMkLst>
          <pc:docMk/>
          <pc:sldMk cId="831220242" sldId="345"/>
        </pc:sldMkLst>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file:////Users/naokiosako/MotorFFT/50.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Users/naokiosako/MotorFFT/50.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Users/naokiosako/MotorFFT/50.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Users/naokiosako/MotorFFT/sanp.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Users/naokiosako/MotorFFT/sanp.xlsx" TargetMode="External"/><Relationship Id="rId2" Type="http://schemas.microsoft.com/office/2011/relationships/chartColorStyle" Target="colors5.xml"/><Relationship Id="rId1" Type="http://schemas.microsoft.com/office/2011/relationships/chartStyle" Target="style5.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1"/>
          <c:order val="0"/>
          <c:tx>
            <c:v>正常</c:v>
          </c:tx>
          <c:spPr>
            <a:solidFill>
              <a:srgbClr val="53BF71"/>
            </a:solidFill>
            <a:ln w="9525" cap="flat" cmpd="sng" algn="ctr">
              <a:solidFill>
                <a:srgbClr val="53BF71"/>
              </a:solidFill>
              <a:round/>
            </a:ln>
            <a:effectLst/>
          </c:spPr>
          <c:invertIfNegative val="0"/>
          <c:dPt>
            <c:idx val="72"/>
            <c:invertIfNegative val="0"/>
            <c:bubble3D val="0"/>
            <c:spPr>
              <a:solidFill>
                <a:srgbClr val="53BF71"/>
              </a:solidFill>
              <a:ln w="9525" cap="flat" cmpd="sng" algn="ctr">
                <a:solidFill>
                  <a:srgbClr val="53BF71"/>
                </a:solidFill>
                <a:round/>
              </a:ln>
              <a:effectLst/>
            </c:spPr>
            <c:extLst>
              <c:ext xmlns:c16="http://schemas.microsoft.com/office/drawing/2014/chart" uri="{C3380CC4-5D6E-409C-BE32-E72D297353CC}">
                <c16:uniqueId val="{00000001-8833-7440-9129-E035024823E0}"/>
              </c:ext>
            </c:extLst>
          </c:dPt>
          <c:cat>
            <c:numRef>
              <c:f>'75'!$E$2:$E$138</c:f>
              <c:numCache>
                <c:formatCode>General</c:formatCode>
                <c:ptCount val="137"/>
                <c:pt idx="0">
                  <c:v>0.5</c:v>
                </c:pt>
                <c:pt idx="1">
                  <c:v>0.4</c:v>
                </c:pt>
                <c:pt idx="2">
                  <c:v>0.3</c:v>
                </c:pt>
                <c:pt idx="3">
                  <c:v>0.2</c:v>
                </c:pt>
                <c:pt idx="4">
                  <c:v>0.1</c:v>
                </c:pt>
                <c:pt idx="5">
                  <c:v>0</c:v>
                </c:pt>
                <c:pt idx="6">
                  <c:v>-0.1</c:v>
                </c:pt>
                <c:pt idx="7">
                  <c:v>-0.2</c:v>
                </c:pt>
                <c:pt idx="8">
                  <c:v>-0.3</c:v>
                </c:pt>
                <c:pt idx="9">
                  <c:v>-0.4</c:v>
                </c:pt>
                <c:pt idx="10">
                  <c:v>-0.5</c:v>
                </c:pt>
                <c:pt idx="11">
                  <c:v>-0.6</c:v>
                </c:pt>
                <c:pt idx="12">
                  <c:v>-0.7</c:v>
                </c:pt>
                <c:pt idx="13">
                  <c:v>-0.8</c:v>
                </c:pt>
                <c:pt idx="14">
                  <c:v>-0.9</c:v>
                </c:pt>
                <c:pt idx="15">
                  <c:v>-1</c:v>
                </c:pt>
                <c:pt idx="16">
                  <c:v>-1.1000000000000001</c:v>
                </c:pt>
                <c:pt idx="17">
                  <c:v>-1.2</c:v>
                </c:pt>
                <c:pt idx="18">
                  <c:v>-1.3</c:v>
                </c:pt>
                <c:pt idx="19">
                  <c:v>-1.4</c:v>
                </c:pt>
                <c:pt idx="20">
                  <c:v>-1.5</c:v>
                </c:pt>
                <c:pt idx="21">
                  <c:v>-1.6</c:v>
                </c:pt>
                <c:pt idx="22">
                  <c:v>-1.7</c:v>
                </c:pt>
                <c:pt idx="23">
                  <c:v>-1.8</c:v>
                </c:pt>
                <c:pt idx="24">
                  <c:v>-1.9</c:v>
                </c:pt>
                <c:pt idx="25">
                  <c:v>-2</c:v>
                </c:pt>
                <c:pt idx="26">
                  <c:v>-2.1</c:v>
                </c:pt>
                <c:pt idx="27">
                  <c:v>-2.2000000000000002</c:v>
                </c:pt>
                <c:pt idx="28">
                  <c:v>-2.2999999999999998</c:v>
                </c:pt>
                <c:pt idx="29">
                  <c:v>-2.4</c:v>
                </c:pt>
                <c:pt idx="30">
                  <c:v>-2.5</c:v>
                </c:pt>
                <c:pt idx="31">
                  <c:v>-2.6</c:v>
                </c:pt>
                <c:pt idx="32">
                  <c:v>-2.7</c:v>
                </c:pt>
                <c:pt idx="33">
                  <c:v>-2.8</c:v>
                </c:pt>
                <c:pt idx="34">
                  <c:v>-2.9</c:v>
                </c:pt>
                <c:pt idx="35">
                  <c:v>-3</c:v>
                </c:pt>
                <c:pt idx="36">
                  <c:v>-3.1</c:v>
                </c:pt>
                <c:pt idx="37">
                  <c:v>-3.2</c:v>
                </c:pt>
                <c:pt idx="38">
                  <c:v>-3.3</c:v>
                </c:pt>
                <c:pt idx="39">
                  <c:v>-3.4</c:v>
                </c:pt>
                <c:pt idx="40">
                  <c:v>-3.5</c:v>
                </c:pt>
                <c:pt idx="41">
                  <c:v>-3.6</c:v>
                </c:pt>
                <c:pt idx="42">
                  <c:v>-3.7</c:v>
                </c:pt>
                <c:pt idx="43">
                  <c:v>-3.8</c:v>
                </c:pt>
                <c:pt idx="44">
                  <c:v>-3.9</c:v>
                </c:pt>
                <c:pt idx="45">
                  <c:v>-4</c:v>
                </c:pt>
                <c:pt idx="46">
                  <c:v>-4.0999999999999996</c:v>
                </c:pt>
                <c:pt idx="47">
                  <c:v>-4.2</c:v>
                </c:pt>
                <c:pt idx="48">
                  <c:v>-4.3</c:v>
                </c:pt>
                <c:pt idx="49">
                  <c:v>-4.4000000000000004</c:v>
                </c:pt>
                <c:pt idx="50">
                  <c:v>-4.5</c:v>
                </c:pt>
                <c:pt idx="51">
                  <c:v>-4.5999999999999996</c:v>
                </c:pt>
                <c:pt idx="52">
                  <c:v>-4.7</c:v>
                </c:pt>
                <c:pt idx="53">
                  <c:v>-4.8</c:v>
                </c:pt>
                <c:pt idx="54">
                  <c:v>-4.9000000000000004</c:v>
                </c:pt>
                <c:pt idx="55">
                  <c:v>-5</c:v>
                </c:pt>
                <c:pt idx="56">
                  <c:v>-5.0999999999999996</c:v>
                </c:pt>
                <c:pt idx="57">
                  <c:v>-5.2</c:v>
                </c:pt>
                <c:pt idx="58">
                  <c:v>-5.3</c:v>
                </c:pt>
                <c:pt idx="59">
                  <c:v>-5.4</c:v>
                </c:pt>
                <c:pt idx="60">
                  <c:v>-5.5</c:v>
                </c:pt>
                <c:pt idx="61">
                  <c:v>-5.6</c:v>
                </c:pt>
                <c:pt idx="62">
                  <c:v>-5.7</c:v>
                </c:pt>
                <c:pt idx="63">
                  <c:v>-5.8</c:v>
                </c:pt>
                <c:pt idx="64">
                  <c:v>-5.9</c:v>
                </c:pt>
                <c:pt idx="65">
                  <c:v>-6</c:v>
                </c:pt>
                <c:pt idx="66">
                  <c:v>-6.1</c:v>
                </c:pt>
                <c:pt idx="67">
                  <c:v>-6.2</c:v>
                </c:pt>
                <c:pt idx="68">
                  <c:v>-6.3</c:v>
                </c:pt>
                <c:pt idx="69">
                  <c:v>-6.4</c:v>
                </c:pt>
                <c:pt idx="70">
                  <c:v>-6.5</c:v>
                </c:pt>
                <c:pt idx="71">
                  <c:v>-6.6</c:v>
                </c:pt>
                <c:pt idx="72">
                  <c:v>-6.7</c:v>
                </c:pt>
                <c:pt idx="73">
                  <c:v>-6.8</c:v>
                </c:pt>
                <c:pt idx="74">
                  <c:v>-6.9</c:v>
                </c:pt>
                <c:pt idx="75">
                  <c:v>-7</c:v>
                </c:pt>
                <c:pt idx="76">
                  <c:v>-7.1</c:v>
                </c:pt>
                <c:pt idx="77">
                  <c:v>-7.2</c:v>
                </c:pt>
                <c:pt idx="78">
                  <c:v>-7.3</c:v>
                </c:pt>
                <c:pt idx="79">
                  <c:v>-7.4</c:v>
                </c:pt>
                <c:pt idx="80">
                  <c:v>-7.5</c:v>
                </c:pt>
                <c:pt idx="81">
                  <c:v>-7.6</c:v>
                </c:pt>
                <c:pt idx="82">
                  <c:v>-7.7</c:v>
                </c:pt>
                <c:pt idx="83">
                  <c:v>-7.8</c:v>
                </c:pt>
                <c:pt idx="84">
                  <c:v>-7.9</c:v>
                </c:pt>
                <c:pt idx="85">
                  <c:v>-8</c:v>
                </c:pt>
                <c:pt idx="86">
                  <c:v>-8.1000000000000192</c:v>
                </c:pt>
                <c:pt idx="87">
                  <c:v>-8.2000000000000206</c:v>
                </c:pt>
                <c:pt idx="88">
                  <c:v>-8.3000000000000203</c:v>
                </c:pt>
                <c:pt idx="89">
                  <c:v>-8.4000000000000199</c:v>
                </c:pt>
                <c:pt idx="90">
                  <c:v>-8.5000000000000195</c:v>
                </c:pt>
                <c:pt idx="91">
                  <c:v>-8.6000000000000192</c:v>
                </c:pt>
                <c:pt idx="92">
                  <c:v>-8.7000000000000206</c:v>
                </c:pt>
                <c:pt idx="93">
                  <c:v>-8.8000000000000203</c:v>
                </c:pt>
                <c:pt idx="94">
                  <c:v>-8.9000000000000199</c:v>
                </c:pt>
                <c:pt idx="95">
                  <c:v>-9.0000000000000195</c:v>
                </c:pt>
                <c:pt idx="96">
                  <c:v>-9.1000000000000192</c:v>
                </c:pt>
                <c:pt idx="97">
                  <c:v>-9.2000000000000206</c:v>
                </c:pt>
                <c:pt idx="98">
                  <c:v>-9.3000000000000203</c:v>
                </c:pt>
                <c:pt idx="99">
                  <c:v>-9.4000000000000199</c:v>
                </c:pt>
                <c:pt idx="100">
                  <c:v>-9.5000000000000195</c:v>
                </c:pt>
                <c:pt idx="101">
                  <c:v>-9.6000000000000192</c:v>
                </c:pt>
                <c:pt idx="102">
                  <c:v>-9.7000000000000206</c:v>
                </c:pt>
                <c:pt idx="103">
                  <c:v>-9.8000000000000291</c:v>
                </c:pt>
                <c:pt idx="104">
                  <c:v>-9.9000000000000306</c:v>
                </c:pt>
                <c:pt idx="105">
                  <c:v>-10</c:v>
                </c:pt>
                <c:pt idx="106">
                  <c:v>-10.1</c:v>
                </c:pt>
                <c:pt idx="107">
                  <c:v>-10.199999999999999</c:v>
                </c:pt>
                <c:pt idx="108">
                  <c:v>-10.3</c:v>
                </c:pt>
                <c:pt idx="109">
                  <c:v>-10.4</c:v>
                </c:pt>
                <c:pt idx="110">
                  <c:v>-10.5</c:v>
                </c:pt>
                <c:pt idx="111">
                  <c:v>-10.6</c:v>
                </c:pt>
                <c:pt idx="112">
                  <c:v>-10.7</c:v>
                </c:pt>
                <c:pt idx="113">
                  <c:v>-10.8</c:v>
                </c:pt>
                <c:pt idx="114">
                  <c:v>-10.9</c:v>
                </c:pt>
                <c:pt idx="115">
                  <c:v>-11</c:v>
                </c:pt>
                <c:pt idx="116">
                  <c:v>-11.1</c:v>
                </c:pt>
                <c:pt idx="117">
                  <c:v>-11.2</c:v>
                </c:pt>
                <c:pt idx="118">
                  <c:v>-11.3</c:v>
                </c:pt>
                <c:pt idx="119">
                  <c:v>-11.4</c:v>
                </c:pt>
                <c:pt idx="120">
                  <c:v>-11.5</c:v>
                </c:pt>
                <c:pt idx="121">
                  <c:v>-11.6</c:v>
                </c:pt>
                <c:pt idx="122">
                  <c:v>-11.7</c:v>
                </c:pt>
                <c:pt idx="123">
                  <c:v>-11.8</c:v>
                </c:pt>
                <c:pt idx="124">
                  <c:v>-11.9</c:v>
                </c:pt>
                <c:pt idx="125">
                  <c:v>-12</c:v>
                </c:pt>
                <c:pt idx="126">
                  <c:v>-12.1</c:v>
                </c:pt>
                <c:pt idx="127">
                  <c:v>-12.2</c:v>
                </c:pt>
                <c:pt idx="128">
                  <c:v>-12.3</c:v>
                </c:pt>
                <c:pt idx="129">
                  <c:v>-12.4</c:v>
                </c:pt>
                <c:pt idx="130">
                  <c:v>-12.5</c:v>
                </c:pt>
                <c:pt idx="131">
                  <c:v>-12.6</c:v>
                </c:pt>
                <c:pt idx="132">
                  <c:v>-12.7</c:v>
                </c:pt>
                <c:pt idx="133">
                  <c:v>-12.8</c:v>
                </c:pt>
                <c:pt idx="134">
                  <c:v>-12.9</c:v>
                </c:pt>
                <c:pt idx="135">
                  <c:v>-13</c:v>
                </c:pt>
              </c:numCache>
            </c:numRef>
          </c:cat>
          <c:val>
            <c:numRef>
              <c:f>'75'!$F$2:$F$138</c:f>
              <c:numCache>
                <c:formatCode>General</c:formatCode>
                <c:ptCount val="13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2</c:v>
                </c:pt>
                <c:pt idx="106">
                  <c:v>0</c:v>
                </c:pt>
                <c:pt idx="107">
                  <c:v>2</c:v>
                </c:pt>
                <c:pt idx="108">
                  <c:v>6</c:v>
                </c:pt>
                <c:pt idx="109">
                  <c:v>2</c:v>
                </c:pt>
                <c:pt idx="110">
                  <c:v>2</c:v>
                </c:pt>
                <c:pt idx="111">
                  <c:v>0</c:v>
                </c:pt>
                <c:pt idx="112">
                  <c:v>0</c:v>
                </c:pt>
                <c:pt idx="113">
                  <c:v>2</c:v>
                </c:pt>
                <c:pt idx="114">
                  <c:v>0</c:v>
                </c:pt>
                <c:pt idx="115">
                  <c:v>8</c:v>
                </c:pt>
                <c:pt idx="116">
                  <c:v>4</c:v>
                </c:pt>
                <c:pt idx="117">
                  <c:v>2</c:v>
                </c:pt>
                <c:pt idx="118">
                  <c:v>6</c:v>
                </c:pt>
                <c:pt idx="119">
                  <c:v>4</c:v>
                </c:pt>
                <c:pt idx="120">
                  <c:v>14</c:v>
                </c:pt>
                <c:pt idx="121">
                  <c:v>8</c:v>
                </c:pt>
                <c:pt idx="122">
                  <c:v>8</c:v>
                </c:pt>
                <c:pt idx="123">
                  <c:v>10</c:v>
                </c:pt>
                <c:pt idx="124">
                  <c:v>4</c:v>
                </c:pt>
                <c:pt idx="125">
                  <c:v>4</c:v>
                </c:pt>
                <c:pt idx="126">
                  <c:v>0</c:v>
                </c:pt>
                <c:pt idx="127">
                  <c:v>6</c:v>
                </c:pt>
                <c:pt idx="128">
                  <c:v>2</c:v>
                </c:pt>
                <c:pt idx="129">
                  <c:v>2</c:v>
                </c:pt>
                <c:pt idx="130">
                  <c:v>2</c:v>
                </c:pt>
                <c:pt idx="131">
                  <c:v>0</c:v>
                </c:pt>
                <c:pt idx="132">
                  <c:v>0</c:v>
                </c:pt>
                <c:pt idx="133">
                  <c:v>0</c:v>
                </c:pt>
                <c:pt idx="134">
                  <c:v>0</c:v>
                </c:pt>
                <c:pt idx="135">
                  <c:v>0</c:v>
                </c:pt>
              </c:numCache>
            </c:numRef>
          </c:val>
          <c:extLst>
            <c:ext xmlns:c16="http://schemas.microsoft.com/office/drawing/2014/chart" uri="{C3380CC4-5D6E-409C-BE32-E72D297353CC}">
              <c16:uniqueId val="{00000002-8833-7440-9129-E035024823E0}"/>
            </c:ext>
          </c:extLst>
        </c:ser>
        <c:ser>
          <c:idx val="0"/>
          <c:order val="1"/>
          <c:tx>
            <c:v>故障</c:v>
          </c:tx>
          <c:spPr>
            <a:solidFill>
              <a:srgbClr val="FA9809"/>
            </a:solidFill>
            <a:ln w="9525" cap="flat" cmpd="sng" algn="ctr">
              <a:solidFill>
                <a:srgbClr val="FA9809"/>
              </a:solidFill>
              <a:round/>
            </a:ln>
            <a:effectLst/>
          </c:spPr>
          <c:invertIfNegative val="0"/>
          <c:cat>
            <c:numRef>
              <c:f>'75'!$E$2:$E$138</c:f>
              <c:numCache>
                <c:formatCode>General</c:formatCode>
                <c:ptCount val="137"/>
                <c:pt idx="0">
                  <c:v>0.5</c:v>
                </c:pt>
                <c:pt idx="1">
                  <c:v>0.4</c:v>
                </c:pt>
                <c:pt idx="2">
                  <c:v>0.3</c:v>
                </c:pt>
                <c:pt idx="3">
                  <c:v>0.2</c:v>
                </c:pt>
                <c:pt idx="4">
                  <c:v>0.1</c:v>
                </c:pt>
                <c:pt idx="5">
                  <c:v>0</c:v>
                </c:pt>
                <c:pt idx="6">
                  <c:v>-0.1</c:v>
                </c:pt>
                <c:pt idx="7">
                  <c:v>-0.2</c:v>
                </c:pt>
                <c:pt idx="8">
                  <c:v>-0.3</c:v>
                </c:pt>
                <c:pt idx="9">
                  <c:v>-0.4</c:v>
                </c:pt>
                <c:pt idx="10">
                  <c:v>-0.5</c:v>
                </c:pt>
                <c:pt idx="11">
                  <c:v>-0.6</c:v>
                </c:pt>
                <c:pt idx="12">
                  <c:v>-0.7</c:v>
                </c:pt>
                <c:pt idx="13">
                  <c:v>-0.8</c:v>
                </c:pt>
                <c:pt idx="14">
                  <c:v>-0.9</c:v>
                </c:pt>
                <c:pt idx="15">
                  <c:v>-1</c:v>
                </c:pt>
                <c:pt idx="16">
                  <c:v>-1.1000000000000001</c:v>
                </c:pt>
                <c:pt idx="17">
                  <c:v>-1.2</c:v>
                </c:pt>
                <c:pt idx="18">
                  <c:v>-1.3</c:v>
                </c:pt>
                <c:pt idx="19">
                  <c:v>-1.4</c:v>
                </c:pt>
                <c:pt idx="20">
                  <c:v>-1.5</c:v>
                </c:pt>
                <c:pt idx="21">
                  <c:v>-1.6</c:v>
                </c:pt>
                <c:pt idx="22">
                  <c:v>-1.7</c:v>
                </c:pt>
                <c:pt idx="23">
                  <c:v>-1.8</c:v>
                </c:pt>
                <c:pt idx="24">
                  <c:v>-1.9</c:v>
                </c:pt>
                <c:pt idx="25">
                  <c:v>-2</c:v>
                </c:pt>
                <c:pt idx="26">
                  <c:v>-2.1</c:v>
                </c:pt>
                <c:pt idx="27">
                  <c:v>-2.2000000000000002</c:v>
                </c:pt>
                <c:pt idx="28">
                  <c:v>-2.2999999999999998</c:v>
                </c:pt>
                <c:pt idx="29">
                  <c:v>-2.4</c:v>
                </c:pt>
                <c:pt idx="30">
                  <c:v>-2.5</c:v>
                </c:pt>
                <c:pt idx="31">
                  <c:v>-2.6</c:v>
                </c:pt>
                <c:pt idx="32">
                  <c:v>-2.7</c:v>
                </c:pt>
                <c:pt idx="33">
                  <c:v>-2.8</c:v>
                </c:pt>
                <c:pt idx="34">
                  <c:v>-2.9</c:v>
                </c:pt>
                <c:pt idx="35">
                  <c:v>-3</c:v>
                </c:pt>
                <c:pt idx="36">
                  <c:v>-3.1</c:v>
                </c:pt>
                <c:pt idx="37">
                  <c:v>-3.2</c:v>
                </c:pt>
                <c:pt idx="38">
                  <c:v>-3.3</c:v>
                </c:pt>
                <c:pt idx="39">
                  <c:v>-3.4</c:v>
                </c:pt>
                <c:pt idx="40">
                  <c:v>-3.5</c:v>
                </c:pt>
                <c:pt idx="41">
                  <c:v>-3.6</c:v>
                </c:pt>
                <c:pt idx="42">
                  <c:v>-3.7</c:v>
                </c:pt>
                <c:pt idx="43">
                  <c:v>-3.8</c:v>
                </c:pt>
                <c:pt idx="44">
                  <c:v>-3.9</c:v>
                </c:pt>
                <c:pt idx="45">
                  <c:v>-4</c:v>
                </c:pt>
                <c:pt idx="46">
                  <c:v>-4.0999999999999996</c:v>
                </c:pt>
                <c:pt idx="47">
                  <c:v>-4.2</c:v>
                </c:pt>
                <c:pt idx="48">
                  <c:v>-4.3</c:v>
                </c:pt>
                <c:pt idx="49">
                  <c:v>-4.4000000000000004</c:v>
                </c:pt>
                <c:pt idx="50">
                  <c:v>-4.5</c:v>
                </c:pt>
                <c:pt idx="51">
                  <c:v>-4.5999999999999996</c:v>
                </c:pt>
                <c:pt idx="52">
                  <c:v>-4.7</c:v>
                </c:pt>
                <c:pt idx="53">
                  <c:v>-4.8</c:v>
                </c:pt>
                <c:pt idx="54">
                  <c:v>-4.9000000000000004</c:v>
                </c:pt>
                <c:pt idx="55">
                  <c:v>-5</c:v>
                </c:pt>
                <c:pt idx="56">
                  <c:v>-5.0999999999999996</c:v>
                </c:pt>
                <c:pt idx="57">
                  <c:v>-5.2</c:v>
                </c:pt>
                <c:pt idx="58">
                  <c:v>-5.3</c:v>
                </c:pt>
                <c:pt idx="59">
                  <c:v>-5.4</c:v>
                </c:pt>
                <c:pt idx="60">
                  <c:v>-5.5</c:v>
                </c:pt>
                <c:pt idx="61">
                  <c:v>-5.6</c:v>
                </c:pt>
                <c:pt idx="62">
                  <c:v>-5.7</c:v>
                </c:pt>
                <c:pt idx="63">
                  <c:v>-5.8</c:v>
                </c:pt>
                <c:pt idx="64">
                  <c:v>-5.9</c:v>
                </c:pt>
                <c:pt idx="65">
                  <c:v>-6</c:v>
                </c:pt>
                <c:pt idx="66">
                  <c:v>-6.1</c:v>
                </c:pt>
                <c:pt idx="67">
                  <c:v>-6.2</c:v>
                </c:pt>
                <c:pt idx="68">
                  <c:v>-6.3</c:v>
                </c:pt>
                <c:pt idx="69">
                  <c:v>-6.4</c:v>
                </c:pt>
                <c:pt idx="70">
                  <c:v>-6.5</c:v>
                </c:pt>
                <c:pt idx="71">
                  <c:v>-6.6</c:v>
                </c:pt>
                <c:pt idx="72">
                  <c:v>-6.7</c:v>
                </c:pt>
                <c:pt idx="73">
                  <c:v>-6.8</c:v>
                </c:pt>
                <c:pt idx="74">
                  <c:v>-6.9</c:v>
                </c:pt>
                <c:pt idx="75">
                  <c:v>-7</c:v>
                </c:pt>
                <c:pt idx="76">
                  <c:v>-7.1</c:v>
                </c:pt>
                <c:pt idx="77">
                  <c:v>-7.2</c:v>
                </c:pt>
                <c:pt idx="78">
                  <c:v>-7.3</c:v>
                </c:pt>
                <c:pt idx="79">
                  <c:v>-7.4</c:v>
                </c:pt>
                <c:pt idx="80">
                  <c:v>-7.5</c:v>
                </c:pt>
                <c:pt idx="81">
                  <c:v>-7.6</c:v>
                </c:pt>
                <c:pt idx="82">
                  <c:v>-7.7</c:v>
                </c:pt>
                <c:pt idx="83">
                  <c:v>-7.8</c:v>
                </c:pt>
                <c:pt idx="84">
                  <c:v>-7.9</c:v>
                </c:pt>
                <c:pt idx="85">
                  <c:v>-8</c:v>
                </c:pt>
                <c:pt idx="86">
                  <c:v>-8.1000000000000192</c:v>
                </c:pt>
                <c:pt idx="87">
                  <c:v>-8.2000000000000206</c:v>
                </c:pt>
                <c:pt idx="88">
                  <c:v>-8.3000000000000203</c:v>
                </c:pt>
                <c:pt idx="89">
                  <c:v>-8.4000000000000199</c:v>
                </c:pt>
                <c:pt idx="90">
                  <c:v>-8.5000000000000195</c:v>
                </c:pt>
                <c:pt idx="91">
                  <c:v>-8.6000000000000192</c:v>
                </c:pt>
                <c:pt idx="92">
                  <c:v>-8.7000000000000206</c:v>
                </c:pt>
                <c:pt idx="93">
                  <c:v>-8.8000000000000203</c:v>
                </c:pt>
                <c:pt idx="94">
                  <c:v>-8.9000000000000199</c:v>
                </c:pt>
                <c:pt idx="95">
                  <c:v>-9.0000000000000195</c:v>
                </c:pt>
                <c:pt idx="96">
                  <c:v>-9.1000000000000192</c:v>
                </c:pt>
                <c:pt idx="97">
                  <c:v>-9.2000000000000206</c:v>
                </c:pt>
                <c:pt idx="98">
                  <c:v>-9.3000000000000203</c:v>
                </c:pt>
                <c:pt idx="99">
                  <c:v>-9.4000000000000199</c:v>
                </c:pt>
                <c:pt idx="100">
                  <c:v>-9.5000000000000195</c:v>
                </c:pt>
                <c:pt idx="101">
                  <c:v>-9.6000000000000192</c:v>
                </c:pt>
                <c:pt idx="102">
                  <c:v>-9.7000000000000206</c:v>
                </c:pt>
                <c:pt idx="103">
                  <c:v>-9.8000000000000291</c:v>
                </c:pt>
                <c:pt idx="104">
                  <c:v>-9.9000000000000306</c:v>
                </c:pt>
                <c:pt idx="105">
                  <c:v>-10</c:v>
                </c:pt>
                <c:pt idx="106">
                  <c:v>-10.1</c:v>
                </c:pt>
                <c:pt idx="107">
                  <c:v>-10.199999999999999</c:v>
                </c:pt>
                <c:pt idx="108">
                  <c:v>-10.3</c:v>
                </c:pt>
                <c:pt idx="109">
                  <c:v>-10.4</c:v>
                </c:pt>
                <c:pt idx="110">
                  <c:v>-10.5</c:v>
                </c:pt>
                <c:pt idx="111">
                  <c:v>-10.6</c:v>
                </c:pt>
                <c:pt idx="112">
                  <c:v>-10.7</c:v>
                </c:pt>
                <c:pt idx="113">
                  <c:v>-10.8</c:v>
                </c:pt>
                <c:pt idx="114">
                  <c:v>-10.9</c:v>
                </c:pt>
                <c:pt idx="115">
                  <c:v>-11</c:v>
                </c:pt>
                <c:pt idx="116">
                  <c:v>-11.1</c:v>
                </c:pt>
                <c:pt idx="117">
                  <c:v>-11.2</c:v>
                </c:pt>
                <c:pt idx="118">
                  <c:v>-11.3</c:v>
                </c:pt>
                <c:pt idx="119">
                  <c:v>-11.4</c:v>
                </c:pt>
                <c:pt idx="120">
                  <c:v>-11.5</c:v>
                </c:pt>
                <c:pt idx="121">
                  <c:v>-11.6</c:v>
                </c:pt>
                <c:pt idx="122">
                  <c:v>-11.7</c:v>
                </c:pt>
                <c:pt idx="123">
                  <c:v>-11.8</c:v>
                </c:pt>
                <c:pt idx="124">
                  <c:v>-11.9</c:v>
                </c:pt>
                <c:pt idx="125">
                  <c:v>-12</c:v>
                </c:pt>
                <c:pt idx="126">
                  <c:v>-12.1</c:v>
                </c:pt>
                <c:pt idx="127">
                  <c:v>-12.2</c:v>
                </c:pt>
                <c:pt idx="128">
                  <c:v>-12.3</c:v>
                </c:pt>
                <c:pt idx="129">
                  <c:v>-12.4</c:v>
                </c:pt>
                <c:pt idx="130">
                  <c:v>-12.5</c:v>
                </c:pt>
                <c:pt idx="131">
                  <c:v>-12.6</c:v>
                </c:pt>
                <c:pt idx="132">
                  <c:v>-12.7</c:v>
                </c:pt>
                <c:pt idx="133">
                  <c:v>-12.8</c:v>
                </c:pt>
                <c:pt idx="134">
                  <c:v>-12.9</c:v>
                </c:pt>
                <c:pt idx="135">
                  <c:v>-13</c:v>
                </c:pt>
              </c:numCache>
            </c:numRef>
          </c:cat>
          <c:val>
            <c:numRef>
              <c:f>'75'!$K$2:$K$138</c:f>
              <c:numCache>
                <c:formatCode>General</c:formatCode>
                <c:ptCount val="137"/>
                <c:pt idx="0">
                  <c:v>0</c:v>
                </c:pt>
                <c:pt idx="1">
                  <c:v>0</c:v>
                </c:pt>
                <c:pt idx="2">
                  <c:v>2</c:v>
                </c:pt>
                <c:pt idx="3">
                  <c:v>0</c:v>
                </c:pt>
                <c:pt idx="4">
                  <c:v>0</c:v>
                </c:pt>
                <c:pt idx="5">
                  <c:v>0</c:v>
                </c:pt>
                <c:pt idx="6">
                  <c:v>0</c:v>
                </c:pt>
                <c:pt idx="7">
                  <c:v>0</c:v>
                </c:pt>
                <c:pt idx="8">
                  <c:v>0</c:v>
                </c:pt>
                <c:pt idx="9">
                  <c:v>2</c:v>
                </c:pt>
                <c:pt idx="10">
                  <c:v>0</c:v>
                </c:pt>
                <c:pt idx="11">
                  <c:v>0</c:v>
                </c:pt>
                <c:pt idx="12">
                  <c:v>0</c:v>
                </c:pt>
                <c:pt idx="13">
                  <c:v>0</c:v>
                </c:pt>
                <c:pt idx="14">
                  <c:v>0</c:v>
                </c:pt>
                <c:pt idx="15">
                  <c:v>0</c:v>
                </c:pt>
                <c:pt idx="16">
                  <c:v>0</c:v>
                </c:pt>
                <c:pt idx="17">
                  <c:v>4</c:v>
                </c:pt>
                <c:pt idx="18">
                  <c:v>2</c:v>
                </c:pt>
                <c:pt idx="19">
                  <c:v>0</c:v>
                </c:pt>
                <c:pt idx="20">
                  <c:v>4</c:v>
                </c:pt>
                <c:pt idx="21">
                  <c:v>4</c:v>
                </c:pt>
                <c:pt idx="22">
                  <c:v>6</c:v>
                </c:pt>
                <c:pt idx="23">
                  <c:v>2</c:v>
                </c:pt>
                <c:pt idx="24">
                  <c:v>0</c:v>
                </c:pt>
                <c:pt idx="25">
                  <c:v>4</c:v>
                </c:pt>
                <c:pt idx="26">
                  <c:v>0</c:v>
                </c:pt>
                <c:pt idx="27">
                  <c:v>0</c:v>
                </c:pt>
                <c:pt idx="28">
                  <c:v>4</c:v>
                </c:pt>
                <c:pt idx="29">
                  <c:v>2</c:v>
                </c:pt>
                <c:pt idx="30">
                  <c:v>2</c:v>
                </c:pt>
                <c:pt idx="31">
                  <c:v>2</c:v>
                </c:pt>
                <c:pt idx="32">
                  <c:v>0</c:v>
                </c:pt>
                <c:pt idx="33">
                  <c:v>0</c:v>
                </c:pt>
                <c:pt idx="34">
                  <c:v>2</c:v>
                </c:pt>
                <c:pt idx="35">
                  <c:v>0</c:v>
                </c:pt>
                <c:pt idx="36">
                  <c:v>0</c:v>
                </c:pt>
                <c:pt idx="37">
                  <c:v>0</c:v>
                </c:pt>
                <c:pt idx="38">
                  <c:v>0</c:v>
                </c:pt>
                <c:pt idx="39">
                  <c:v>0</c:v>
                </c:pt>
                <c:pt idx="40">
                  <c:v>0</c:v>
                </c:pt>
                <c:pt idx="41">
                  <c:v>0</c:v>
                </c:pt>
                <c:pt idx="42">
                  <c:v>2</c:v>
                </c:pt>
                <c:pt idx="43">
                  <c:v>0</c:v>
                </c:pt>
                <c:pt idx="44">
                  <c:v>0</c:v>
                </c:pt>
                <c:pt idx="45">
                  <c:v>0</c:v>
                </c:pt>
                <c:pt idx="46">
                  <c:v>0</c:v>
                </c:pt>
                <c:pt idx="47">
                  <c:v>0</c:v>
                </c:pt>
                <c:pt idx="48">
                  <c:v>0</c:v>
                </c:pt>
                <c:pt idx="49">
                  <c:v>2</c:v>
                </c:pt>
                <c:pt idx="50">
                  <c:v>0</c:v>
                </c:pt>
                <c:pt idx="51">
                  <c:v>0</c:v>
                </c:pt>
                <c:pt idx="52">
                  <c:v>0</c:v>
                </c:pt>
                <c:pt idx="53">
                  <c:v>0</c:v>
                </c:pt>
                <c:pt idx="54">
                  <c:v>0</c:v>
                </c:pt>
                <c:pt idx="55">
                  <c:v>2</c:v>
                </c:pt>
                <c:pt idx="56">
                  <c:v>0</c:v>
                </c:pt>
                <c:pt idx="57">
                  <c:v>2</c:v>
                </c:pt>
                <c:pt idx="58">
                  <c:v>0</c:v>
                </c:pt>
                <c:pt idx="59">
                  <c:v>2</c:v>
                </c:pt>
                <c:pt idx="60">
                  <c:v>0</c:v>
                </c:pt>
                <c:pt idx="61">
                  <c:v>4</c:v>
                </c:pt>
                <c:pt idx="62">
                  <c:v>8</c:v>
                </c:pt>
                <c:pt idx="63">
                  <c:v>8</c:v>
                </c:pt>
                <c:pt idx="64">
                  <c:v>6</c:v>
                </c:pt>
                <c:pt idx="65">
                  <c:v>2</c:v>
                </c:pt>
                <c:pt idx="66">
                  <c:v>6</c:v>
                </c:pt>
                <c:pt idx="67">
                  <c:v>2</c:v>
                </c:pt>
                <c:pt idx="68">
                  <c:v>8</c:v>
                </c:pt>
                <c:pt idx="69">
                  <c:v>2</c:v>
                </c:pt>
                <c:pt idx="70">
                  <c:v>0</c:v>
                </c:pt>
                <c:pt idx="71">
                  <c:v>0</c:v>
                </c:pt>
                <c:pt idx="72">
                  <c:v>2</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numCache>
            </c:numRef>
          </c:val>
          <c:extLst>
            <c:ext xmlns:c16="http://schemas.microsoft.com/office/drawing/2014/chart" uri="{C3380CC4-5D6E-409C-BE32-E72D297353CC}">
              <c16:uniqueId val="{00000003-8833-7440-9129-E035024823E0}"/>
            </c:ext>
          </c:extLst>
        </c:ser>
        <c:dLbls>
          <c:showLegendKey val="0"/>
          <c:showVal val="0"/>
          <c:showCatName val="0"/>
          <c:showSerName val="0"/>
          <c:showPercent val="0"/>
          <c:showBubbleSize val="0"/>
        </c:dLbls>
        <c:gapWidth val="0"/>
        <c:overlap val="100"/>
        <c:axId val="1336213663"/>
        <c:axId val="1000071695"/>
      </c:barChart>
      <c:catAx>
        <c:axId val="133621366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b" anchorCtr="0"/>
          <a:lstStyle/>
          <a:p>
            <a:pPr>
              <a:defRPr sz="2000" b="0" i="0" u="none" strike="noStrike" kern="1200" baseline="0">
                <a:solidFill>
                  <a:schemeClr val="tx1">
                    <a:lumMod val="50000"/>
                    <a:lumOff val="50000"/>
                  </a:schemeClr>
                </a:solidFill>
                <a:latin typeface="+mn-lt"/>
                <a:ea typeface="+mn-ea"/>
                <a:cs typeface="+mn-cs"/>
              </a:defRPr>
            </a:pPr>
            <a:endParaRPr lang="ja-JP"/>
          </a:p>
        </c:txPr>
        <c:crossAx val="1000071695"/>
        <c:crosses val="autoZero"/>
        <c:auto val="1"/>
        <c:lblAlgn val="ctr"/>
        <c:lblOffset val="100"/>
        <c:noMultiLvlLbl val="0"/>
      </c:catAx>
      <c:valAx>
        <c:axId val="1000071695"/>
        <c:scaling>
          <c:orientation val="minMax"/>
          <c:max val="3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tx1">
                    <a:lumMod val="50000"/>
                    <a:lumOff val="50000"/>
                  </a:schemeClr>
                </a:solidFill>
                <a:latin typeface="+mn-lt"/>
                <a:ea typeface="+mn-ea"/>
                <a:cs typeface="+mn-cs"/>
              </a:defRPr>
            </a:pPr>
            <a:endParaRPr lang="ja-JP"/>
          </a:p>
        </c:txPr>
        <c:crossAx val="1336213663"/>
        <c:crosses val="autoZero"/>
        <c:crossBetween val="between"/>
      </c:valAx>
      <c:spPr>
        <a:noFill/>
        <a:ln>
          <a:noFill/>
        </a:ln>
        <a:effectLst/>
      </c:spPr>
    </c:plotArea>
    <c:plotVisOnly val="1"/>
    <c:dispBlanksAs val="gap"/>
    <c:showDLblsOverMax val="0"/>
  </c:chart>
  <c:spPr>
    <a:noFill/>
    <a:ln>
      <a:noFill/>
    </a:ln>
    <a:effectLst/>
  </c:spPr>
  <c:txPr>
    <a:bodyPr/>
    <a:lstStyle/>
    <a:p>
      <a:pPr>
        <a:defRPr sz="1800"/>
      </a:pPr>
      <a:endParaRPr lang="ja-JP"/>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2512447340450551E-2"/>
          <c:y val="1.947916858390767E-2"/>
          <c:w val="0.97540786838166971"/>
          <c:h val="0.92576972694583926"/>
        </c:manualLayout>
      </c:layout>
      <c:barChart>
        <c:barDir val="col"/>
        <c:grouping val="clustered"/>
        <c:varyColors val="0"/>
        <c:ser>
          <c:idx val="1"/>
          <c:order val="0"/>
          <c:spPr>
            <a:solidFill>
              <a:srgbClr val="53BF71"/>
            </a:solidFill>
            <a:ln w="9525" cap="flat" cmpd="sng" algn="ctr">
              <a:solidFill>
                <a:srgbClr val="53BF71"/>
              </a:solidFill>
              <a:round/>
            </a:ln>
            <a:effectLst/>
          </c:spPr>
          <c:invertIfNegative val="0"/>
          <c:dPt>
            <c:idx val="41"/>
            <c:invertIfNegative val="0"/>
            <c:bubble3D val="0"/>
            <c:spPr>
              <a:solidFill>
                <a:srgbClr val="53BF71"/>
              </a:solidFill>
              <a:ln w="9525" cap="flat" cmpd="sng" algn="ctr">
                <a:solidFill>
                  <a:srgbClr val="53BF71"/>
                </a:solidFill>
                <a:round/>
              </a:ln>
              <a:effectLst/>
            </c:spPr>
            <c:extLst>
              <c:ext xmlns:c16="http://schemas.microsoft.com/office/drawing/2014/chart" uri="{C3380CC4-5D6E-409C-BE32-E72D297353CC}">
                <c16:uniqueId val="{00000001-638C-A34C-930A-4650ED519BB9}"/>
              </c:ext>
            </c:extLst>
          </c:dPt>
          <c:cat>
            <c:numRef>
              <c:f>'25'!$E$33:$E$168</c:f>
              <c:numCache>
                <c:formatCode>General</c:formatCode>
                <c:ptCount val="136"/>
                <c:pt idx="0">
                  <c:v>0.5</c:v>
                </c:pt>
                <c:pt idx="1">
                  <c:v>0.4</c:v>
                </c:pt>
                <c:pt idx="2">
                  <c:v>0.3</c:v>
                </c:pt>
                <c:pt idx="3">
                  <c:v>0.2</c:v>
                </c:pt>
                <c:pt idx="4">
                  <c:v>0.1</c:v>
                </c:pt>
                <c:pt idx="5">
                  <c:v>0</c:v>
                </c:pt>
                <c:pt idx="6">
                  <c:v>-0.1</c:v>
                </c:pt>
                <c:pt idx="7">
                  <c:v>-0.2</c:v>
                </c:pt>
                <c:pt idx="8">
                  <c:v>-0.3</c:v>
                </c:pt>
                <c:pt idx="9">
                  <c:v>-0.4</c:v>
                </c:pt>
                <c:pt idx="10">
                  <c:v>-0.5</c:v>
                </c:pt>
                <c:pt idx="11">
                  <c:v>-0.6</c:v>
                </c:pt>
                <c:pt idx="12">
                  <c:v>-0.7</c:v>
                </c:pt>
                <c:pt idx="13">
                  <c:v>-0.8</c:v>
                </c:pt>
                <c:pt idx="14">
                  <c:v>-0.9</c:v>
                </c:pt>
                <c:pt idx="15">
                  <c:v>-1</c:v>
                </c:pt>
                <c:pt idx="16">
                  <c:v>-1.1000000000000001</c:v>
                </c:pt>
                <c:pt idx="17">
                  <c:v>-1.2</c:v>
                </c:pt>
                <c:pt idx="18">
                  <c:v>-1.3</c:v>
                </c:pt>
                <c:pt idx="19">
                  <c:v>-1.4</c:v>
                </c:pt>
                <c:pt idx="20">
                  <c:v>-1.5</c:v>
                </c:pt>
                <c:pt idx="21">
                  <c:v>-1.6</c:v>
                </c:pt>
                <c:pt idx="22">
                  <c:v>-1.7</c:v>
                </c:pt>
                <c:pt idx="23">
                  <c:v>-1.8</c:v>
                </c:pt>
                <c:pt idx="24">
                  <c:v>-1.9</c:v>
                </c:pt>
                <c:pt idx="25">
                  <c:v>-2</c:v>
                </c:pt>
                <c:pt idx="26">
                  <c:v>-2.1</c:v>
                </c:pt>
                <c:pt idx="27">
                  <c:v>-2.2000000000000002</c:v>
                </c:pt>
                <c:pt idx="28">
                  <c:v>-2.2999999999999998</c:v>
                </c:pt>
                <c:pt idx="29">
                  <c:v>-2.4</c:v>
                </c:pt>
                <c:pt idx="30">
                  <c:v>-2.5</c:v>
                </c:pt>
                <c:pt idx="31">
                  <c:v>-2.6</c:v>
                </c:pt>
                <c:pt idx="32">
                  <c:v>-2.7</c:v>
                </c:pt>
                <c:pt idx="33">
                  <c:v>-2.8</c:v>
                </c:pt>
                <c:pt idx="34">
                  <c:v>-2.9</c:v>
                </c:pt>
                <c:pt idx="35">
                  <c:v>-3</c:v>
                </c:pt>
                <c:pt idx="36">
                  <c:v>-3.1</c:v>
                </c:pt>
                <c:pt idx="37">
                  <c:v>-3.2</c:v>
                </c:pt>
                <c:pt idx="38">
                  <c:v>-3.3</c:v>
                </c:pt>
                <c:pt idx="39">
                  <c:v>-3.4</c:v>
                </c:pt>
                <c:pt idx="40">
                  <c:v>-3.5</c:v>
                </c:pt>
                <c:pt idx="41">
                  <c:v>-3.6</c:v>
                </c:pt>
                <c:pt idx="42">
                  <c:v>-3.7</c:v>
                </c:pt>
                <c:pt idx="43">
                  <c:v>-3.8</c:v>
                </c:pt>
                <c:pt idx="44">
                  <c:v>-3.9</c:v>
                </c:pt>
                <c:pt idx="45">
                  <c:v>-4</c:v>
                </c:pt>
                <c:pt idx="46">
                  <c:v>-4.0999999999999996</c:v>
                </c:pt>
                <c:pt idx="47">
                  <c:v>-4.2</c:v>
                </c:pt>
                <c:pt idx="48">
                  <c:v>-4.3</c:v>
                </c:pt>
                <c:pt idx="49">
                  <c:v>-4.4000000000000004</c:v>
                </c:pt>
                <c:pt idx="50">
                  <c:v>-4.5</c:v>
                </c:pt>
                <c:pt idx="51">
                  <c:v>-4.5999999999999996</c:v>
                </c:pt>
                <c:pt idx="52">
                  <c:v>-4.7</c:v>
                </c:pt>
                <c:pt idx="53">
                  <c:v>-4.8</c:v>
                </c:pt>
                <c:pt idx="54">
                  <c:v>-4.9000000000000004</c:v>
                </c:pt>
                <c:pt idx="55">
                  <c:v>-5</c:v>
                </c:pt>
                <c:pt idx="56">
                  <c:v>-5.0999999999999996</c:v>
                </c:pt>
                <c:pt idx="57">
                  <c:v>-5.2</c:v>
                </c:pt>
                <c:pt idx="58">
                  <c:v>-5.3</c:v>
                </c:pt>
                <c:pt idx="59">
                  <c:v>-5.4</c:v>
                </c:pt>
                <c:pt idx="60">
                  <c:v>-5.5</c:v>
                </c:pt>
                <c:pt idx="61">
                  <c:v>-5.6</c:v>
                </c:pt>
                <c:pt idx="62">
                  <c:v>-5.7</c:v>
                </c:pt>
                <c:pt idx="63">
                  <c:v>-5.8</c:v>
                </c:pt>
                <c:pt idx="64">
                  <c:v>-5.9</c:v>
                </c:pt>
                <c:pt idx="65">
                  <c:v>-6</c:v>
                </c:pt>
                <c:pt idx="66">
                  <c:v>-6.1</c:v>
                </c:pt>
                <c:pt idx="67">
                  <c:v>-6.2</c:v>
                </c:pt>
                <c:pt idx="68">
                  <c:v>-6.3</c:v>
                </c:pt>
                <c:pt idx="69">
                  <c:v>-6.4</c:v>
                </c:pt>
                <c:pt idx="70">
                  <c:v>-6.5</c:v>
                </c:pt>
                <c:pt idx="71">
                  <c:v>-6.6</c:v>
                </c:pt>
                <c:pt idx="72">
                  <c:v>-6.7</c:v>
                </c:pt>
                <c:pt idx="73">
                  <c:v>-6.8</c:v>
                </c:pt>
                <c:pt idx="74">
                  <c:v>-6.9</c:v>
                </c:pt>
                <c:pt idx="75">
                  <c:v>-7</c:v>
                </c:pt>
                <c:pt idx="76">
                  <c:v>-7.1</c:v>
                </c:pt>
                <c:pt idx="77">
                  <c:v>-7.2</c:v>
                </c:pt>
                <c:pt idx="78">
                  <c:v>-7.3</c:v>
                </c:pt>
                <c:pt idx="79">
                  <c:v>-7.4</c:v>
                </c:pt>
                <c:pt idx="80">
                  <c:v>-7.5</c:v>
                </c:pt>
                <c:pt idx="81">
                  <c:v>-7.6</c:v>
                </c:pt>
                <c:pt idx="82">
                  <c:v>-7.6999999999999904</c:v>
                </c:pt>
                <c:pt idx="83">
                  <c:v>-7.7999999999999901</c:v>
                </c:pt>
                <c:pt idx="84">
                  <c:v>-7.8999999999999897</c:v>
                </c:pt>
                <c:pt idx="85">
                  <c:v>-7.9999999999999902</c:v>
                </c:pt>
                <c:pt idx="86">
                  <c:v>-8.0999999999999908</c:v>
                </c:pt>
                <c:pt idx="87">
                  <c:v>-8.1999999999999904</c:v>
                </c:pt>
                <c:pt idx="88">
                  <c:v>-8.2999999999999901</c:v>
                </c:pt>
                <c:pt idx="89">
                  <c:v>-8.3999999999999897</c:v>
                </c:pt>
                <c:pt idx="90">
                  <c:v>-8.4999999999999893</c:v>
                </c:pt>
                <c:pt idx="91">
                  <c:v>-8.5999999999999908</c:v>
                </c:pt>
                <c:pt idx="92">
                  <c:v>-8.6999999999999904</c:v>
                </c:pt>
                <c:pt idx="93">
                  <c:v>-8.7999999999999901</c:v>
                </c:pt>
                <c:pt idx="94">
                  <c:v>-8.8999999999999897</c:v>
                </c:pt>
                <c:pt idx="95">
                  <c:v>-8.9999999999999893</c:v>
                </c:pt>
                <c:pt idx="96">
                  <c:v>-9.0999999999999908</c:v>
                </c:pt>
                <c:pt idx="97">
                  <c:v>-9.1999999999999904</c:v>
                </c:pt>
                <c:pt idx="98">
                  <c:v>-9.2999999999999901</c:v>
                </c:pt>
                <c:pt idx="99">
                  <c:v>-9.3999999999999897</c:v>
                </c:pt>
                <c:pt idx="100">
                  <c:v>-9.4999999999999893</c:v>
                </c:pt>
                <c:pt idx="101">
                  <c:v>-9.5999999999999908</c:v>
                </c:pt>
                <c:pt idx="102">
                  <c:v>-9.6999999999999904</c:v>
                </c:pt>
                <c:pt idx="103">
                  <c:v>-9.7999999999999901</c:v>
                </c:pt>
                <c:pt idx="104">
                  <c:v>-9.8999999999999897</c:v>
                </c:pt>
                <c:pt idx="105">
                  <c:v>-9.9999999999999893</c:v>
                </c:pt>
                <c:pt idx="106">
                  <c:v>-10.1</c:v>
                </c:pt>
                <c:pt idx="107">
                  <c:v>-10.199999999999999</c:v>
                </c:pt>
                <c:pt idx="108">
                  <c:v>-10.3</c:v>
                </c:pt>
                <c:pt idx="109">
                  <c:v>-10.4</c:v>
                </c:pt>
                <c:pt idx="110">
                  <c:v>-10.5</c:v>
                </c:pt>
                <c:pt idx="111">
                  <c:v>-10.6</c:v>
                </c:pt>
                <c:pt idx="112">
                  <c:v>-10.7</c:v>
                </c:pt>
                <c:pt idx="113">
                  <c:v>-10.8</c:v>
                </c:pt>
                <c:pt idx="114">
                  <c:v>-10.9</c:v>
                </c:pt>
                <c:pt idx="115">
                  <c:v>-11</c:v>
                </c:pt>
                <c:pt idx="116">
                  <c:v>-11.1</c:v>
                </c:pt>
                <c:pt idx="117">
                  <c:v>-11.2</c:v>
                </c:pt>
                <c:pt idx="118">
                  <c:v>-11.3</c:v>
                </c:pt>
                <c:pt idx="119">
                  <c:v>-11.4</c:v>
                </c:pt>
                <c:pt idx="120">
                  <c:v>-11.5</c:v>
                </c:pt>
                <c:pt idx="121">
                  <c:v>-11.6</c:v>
                </c:pt>
                <c:pt idx="122">
                  <c:v>-11.7</c:v>
                </c:pt>
                <c:pt idx="123">
                  <c:v>-11.8</c:v>
                </c:pt>
                <c:pt idx="124">
                  <c:v>-11.9</c:v>
                </c:pt>
                <c:pt idx="125">
                  <c:v>-12</c:v>
                </c:pt>
                <c:pt idx="126">
                  <c:v>-12.1</c:v>
                </c:pt>
                <c:pt idx="127">
                  <c:v>-12.2</c:v>
                </c:pt>
                <c:pt idx="128">
                  <c:v>-12.3</c:v>
                </c:pt>
                <c:pt idx="129">
                  <c:v>-12.4</c:v>
                </c:pt>
                <c:pt idx="130">
                  <c:v>-12.5</c:v>
                </c:pt>
                <c:pt idx="131">
                  <c:v>-12.6</c:v>
                </c:pt>
                <c:pt idx="132">
                  <c:v>-12.7</c:v>
                </c:pt>
                <c:pt idx="133">
                  <c:v>-12.8</c:v>
                </c:pt>
                <c:pt idx="134">
                  <c:v>-12.9</c:v>
                </c:pt>
                <c:pt idx="135">
                  <c:v>-13</c:v>
                </c:pt>
              </c:numCache>
            </c:numRef>
          </c:cat>
          <c:val>
            <c:numRef>
              <c:f>'25'!$F$33:$F$168</c:f>
              <c:numCache>
                <c:formatCode>General</c:formatCode>
                <c:ptCount val="136"/>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4</c:v>
                </c:pt>
                <c:pt idx="36">
                  <c:v>6</c:v>
                </c:pt>
                <c:pt idx="37">
                  <c:v>0</c:v>
                </c:pt>
                <c:pt idx="38">
                  <c:v>4</c:v>
                </c:pt>
                <c:pt idx="39">
                  <c:v>16</c:v>
                </c:pt>
                <c:pt idx="40">
                  <c:v>8</c:v>
                </c:pt>
                <c:pt idx="41">
                  <c:v>20</c:v>
                </c:pt>
                <c:pt idx="42">
                  <c:v>12</c:v>
                </c:pt>
                <c:pt idx="43">
                  <c:v>18</c:v>
                </c:pt>
                <c:pt idx="44">
                  <c:v>10</c:v>
                </c:pt>
                <c:pt idx="45">
                  <c:v>0</c:v>
                </c:pt>
                <c:pt idx="46">
                  <c:v>0</c:v>
                </c:pt>
                <c:pt idx="47">
                  <c:v>2</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numCache>
            </c:numRef>
          </c:val>
          <c:extLst>
            <c:ext xmlns:c16="http://schemas.microsoft.com/office/drawing/2014/chart" uri="{C3380CC4-5D6E-409C-BE32-E72D297353CC}">
              <c16:uniqueId val="{00000002-638C-A34C-930A-4650ED519BB9}"/>
            </c:ext>
          </c:extLst>
        </c:ser>
        <c:ser>
          <c:idx val="0"/>
          <c:order val="1"/>
          <c:spPr>
            <a:solidFill>
              <a:srgbClr val="FA9809"/>
            </a:solidFill>
            <a:ln w="9525" cap="flat" cmpd="sng" algn="ctr">
              <a:solidFill>
                <a:srgbClr val="FA9809"/>
              </a:solidFill>
              <a:round/>
            </a:ln>
            <a:effectLst/>
          </c:spPr>
          <c:invertIfNegative val="0"/>
          <c:cat>
            <c:numRef>
              <c:f>'25'!$E$33:$E$168</c:f>
              <c:numCache>
                <c:formatCode>General</c:formatCode>
                <c:ptCount val="136"/>
                <c:pt idx="0">
                  <c:v>0.5</c:v>
                </c:pt>
                <c:pt idx="1">
                  <c:v>0.4</c:v>
                </c:pt>
                <c:pt idx="2">
                  <c:v>0.3</c:v>
                </c:pt>
                <c:pt idx="3">
                  <c:v>0.2</c:v>
                </c:pt>
                <c:pt idx="4">
                  <c:v>0.1</c:v>
                </c:pt>
                <c:pt idx="5">
                  <c:v>0</c:v>
                </c:pt>
                <c:pt idx="6">
                  <c:v>-0.1</c:v>
                </c:pt>
                <c:pt idx="7">
                  <c:v>-0.2</c:v>
                </c:pt>
                <c:pt idx="8">
                  <c:v>-0.3</c:v>
                </c:pt>
                <c:pt idx="9">
                  <c:v>-0.4</c:v>
                </c:pt>
                <c:pt idx="10">
                  <c:v>-0.5</c:v>
                </c:pt>
                <c:pt idx="11">
                  <c:v>-0.6</c:v>
                </c:pt>
                <c:pt idx="12">
                  <c:v>-0.7</c:v>
                </c:pt>
                <c:pt idx="13">
                  <c:v>-0.8</c:v>
                </c:pt>
                <c:pt idx="14">
                  <c:v>-0.9</c:v>
                </c:pt>
                <c:pt idx="15">
                  <c:v>-1</c:v>
                </c:pt>
                <c:pt idx="16">
                  <c:v>-1.1000000000000001</c:v>
                </c:pt>
                <c:pt idx="17">
                  <c:v>-1.2</c:v>
                </c:pt>
                <c:pt idx="18">
                  <c:v>-1.3</c:v>
                </c:pt>
                <c:pt idx="19">
                  <c:v>-1.4</c:v>
                </c:pt>
                <c:pt idx="20">
                  <c:v>-1.5</c:v>
                </c:pt>
                <c:pt idx="21">
                  <c:v>-1.6</c:v>
                </c:pt>
                <c:pt idx="22">
                  <c:v>-1.7</c:v>
                </c:pt>
                <c:pt idx="23">
                  <c:v>-1.8</c:v>
                </c:pt>
                <c:pt idx="24">
                  <c:v>-1.9</c:v>
                </c:pt>
                <c:pt idx="25">
                  <c:v>-2</c:v>
                </c:pt>
                <c:pt idx="26">
                  <c:v>-2.1</c:v>
                </c:pt>
                <c:pt idx="27">
                  <c:v>-2.2000000000000002</c:v>
                </c:pt>
                <c:pt idx="28">
                  <c:v>-2.2999999999999998</c:v>
                </c:pt>
                <c:pt idx="29">
                  <c:v>-2.4</c:v>
                </c:pt>
                <c:pt idx="30">
                  <c:v>-2.5</c:v>
                </c:pt>
                <c:pt idx="31">
                  <c:v>-2.6</c:v>
                </c:pt>
                <c:pt idx="32">
                  <c:v>-2.7</c:v>
                </c:pt>
                <c:pt idx="33">
                  <c:v>-2.8</c:v>
                </c:pt>
                <c:pt idx="34">
                  <c:v>-2.9</c:v>
                </c:pt>
                <c:pt idx="35">
                  <c:v>-3</c:v>
                </c:pt>
                <c:pt idx="36">
                  <c:v>-3.1</c:v>
                </c:pt>
                <c:pt idx="37">
                  <c:v>-3.2</c:v>
                </c:pt>
                <c:pt idx="38">
                  <c:v>-3.3</c:v>
                </c:pt>
                <c:pt idx="39">
                  <c:v>-3.4</c:v>
                </c:pt>
                <c:pt idx="40">
                  <c:v>-3.5</c:v>
                </c:pt>
                <c:pt idx="41">
                  <c:v>-3.6</c:v>
                </c:pt>
                <c:pt idx="42">
                  <c:v>-3.7</c:v>
                </c:pt>
                <c:pt idx="43">
                  <c:v>-3.8</c:v>
                </c:pt>
                <c:pt idx="44">
                  <c:v>-3.9</c:v>
                </c:pt>
                <c:pt idx="45">
                  <c:v>-4</c:v>
                </c:pt>
                <c:pt idx="46">
                  <c:v>-4.0999999999999996</c:v>
                </c:pt>
                <c:pt idx="47">
                  <c:v>-4.2</c:v>
                </c:pt>
                <c:pt idx="48">
                  <c:v>-4.3</c:v>
                </c:pt>
                <c:pt idx="49">
                  <c:v>-4.4000000000000004</c:v>
                </c:pt>
                <c:pt idx="50">
                  <c:v>-4.5</c:v>
                </c:pt>
                <c:pt idx="51">
                  <c:v>-4.5999999999999996</c:v>
                </c:pt>
                <c:pt idx="52">
                  <c:v>-4.7</c:v>
                </c:pt>
                <c:pt idx="53">
                  <c:v>-4.8</c:v>
                </c:pt>
                <c:pt idx="54">
                  <c:v>-4.9000000000000004</c:v>
                </c:pt>
                <c:pt idx="55">
                  <c:v>-5</c:v>
                </c:pt>
                <c:pt idx="56">
                  <c:v>-5.0999999999999996</c:v>
                </c:pt>
                <c:pt idx="57">
                  <c:v>-5.2</c:v>
                </c:pt>
                <c:pt idx="58">
                  <c:v>-5.3</c:v>
                </c:pt>
                <c:pt idx="59">
                  <c:v>-5.4</c:v>
                </c:pt>
                <c:pt idx="60">
                  <c:v>-5.5</c:v>
                </c:pt>
                <c:pt idx="61">
                  <c:v>-5.6</c:v>
                </c:pt>
                <c:pt idx="62">
                  <c:v>-5.7</c:v>
                </c:pt>
                <c:pt idx="63">
                  <c:v>-5.8</c:v>
                </c:pt>
                <c:pt idx="64">
                  <c:v>-5.9</c:v>
                </c:pt>
                <c:pt idx="65">
                  <c:v>-6</c:v>
                </c:pt>
                <c:pt idx="66">
                  <c:v>-6.1</c:v>
                </c:pt>
                <c:pt idx="67">
                  <c:v>-6.2</c:v>
                </c:pt>
                <c:pt idx="68">
                  <c:v>-6.3</c:v>
                </c:pt>
                <c:pt idx="69">
                  <c:v>-6.4</c:v>
                </c:pt>
                <c:pt idx="70">
                  <c:v>-6.5</c:v>
                </c:pt>
                <c:pt idx="71">
                  <c:v>-6.6</c:v>
                </c:pt>
                <c:pt idx="72">
                  <c:v>-6.7</c:v>
                </c:pt>
                <c:pt idx="73">
                  <c:v>-6.8</c:v>
                </c:pt>
                <c:pt idx="74">
                  <c:v>-6.9</c:v>
                </c:pt>
                <c:pt idx="75">
                  <c:v>-7</c:v>
                </c:pt>
                <c:pt idx="76">
                  <c:v>-7.1</c:v>
                </c:pt>
                <c:pt idx="77">
                  <c:v>-7.2</c:v>
                </c:pt>
                <c:pt idx="78">
                  <c:v>-7.3</c:v>
                </c:pt>
                <c:pt idx="79">
                  <c:v>-7.4</c:v>
                </c:pt>
                <c:pt idx="80">
                  <c:v>-7.5</c:v>
                </c:pt>
                <c:pt idx="81">
                  <c:v>-7.6</c:v>
                </c:pt>
                <c:pt idx="82">
                  <c:v>-7.6999999999999904</c:v>
                </c:pt>
                <c:pt idx="83">
                  <c:v>-7.7999999999999901</c:v>
                </c:pt>
                <c:pt idx="84">
                  <c:v>-7.8999999999999897</c:v>
                </c:pt>
                <c:pt idx="85">
                  <c:v>-7.9999999999999902</c:v>
                </c:pt>
                <c:pt idx="86">
                  <c:v>-8.0999999999999908</c:v>
                </c:pt>
                <c:pt idx="87">
                  <c:v>-8.1999999999999904</c:v>
                </c:pt>
                <c:pt idx="88">
                  <c:v>-8.2999999999999901</c:v>
                </c:pt>
                <c:pt idx="89">
                  <c:v>-8.3999999999999897</c:v>
                </c:pt>
                <c:pt idx="90">
                  <c:v>-8.4999999999999893</c:v>
                </c:pt>
                <c:pt idx="91">
                  <c:v>-8.5999999999999908</c:v>
                </c:pt>
                <c:pt idx="92">
                  <c:v>-8.6999999999999904</c:v>
                </c:pt>
                <c:pt idx="93">
                  <c:v>-8.7999999999999901</c:v>
                </c:pt>
                <c:pt idx="94">
                  <c:v>-8.8999999999999897</c:v>
                </c:pt>
                <c:pt idx="95">
                  <c:v>-8.9999999999999893</c:v>
                </c:pt>
                <c:pt idx="96">
                  <c:v>-9.0999999999999908</c:v>
                </c:pt>
                <c:pt idx="97">
                  <c:v>-9.1999999999999904</c:v>
                </c:pt>
                <c:pt idx="98">
                  <c:v>-9.2999999999999901</c:v>
                </c:pt>
                <c:pt idx="99">
                  <c:v>-9.3999999999999897</c:v>
                </c:pt>
                <c:pt idx="100">
                  <c:v>-9.4999999999999893</c:v>
                </c:pt>
                <c:pt idx="101">
                  <c:v>-9.5999999999999908</c:v>
                </c:pt>
                <c:pt idx="102">
                  <c:v>-9.6999999999999904</c:v>
                </c:pt>
                <c:pt idx="103">
                  <c:v>-9.7999999999999901</c:v>
                </c:pt>
                <c:pt idx="104">
                  <c:v>-9.8999999999999897</c:v>
                </c:pt>
                <c:pt idx="105">
                  <c:v>-9.9999999999999893</c:v>
                </c:pt>
                <c:pt idx="106">
                  <c:v>-10.1</c:v>
                </c:pt>
                <c:pt idx="107">
                  <c:v>-10.199999999999999</c:v>
                </c:pt>
                <c:pt idx="108">
                  <c:v>-10.3</c:v>
                </c:pt>
                <c:pt idx="109">
                  <c:v>-10.4</c:v>
                </c:pt>
                <c:pt idx="110">
                  <c:v>-10.5</c:v>
                </c:pt>
                <c:pt idx="111">
                  <c:v>-10.6</c:v>
                </c:pt>
                <c:pt idx="112">
                  <c:v>-10.7</c:v>
                </c:pt>
                <c:pt idx="113">
                  <c:v>-10.8</c:v>
                </c:pt>
                <c:pt idx="114">
                  <c:v>-10.9</c:v>
                </c:pt>
                <c:pt idx="115">
                  <c:v>-11</c:v>
                </c:pt>
                <c:pt idx="116">
                  <c:v>-11.1</c:v>
                </c:pt>
                <c:pt idx="117">
                  <c:v>-11.2</c:v>
                </c:pt>
                <c:pt idx="118">
                  <c:v>-11.3</c:v>
                </c:pt>
                <c:pt idx="119">
                  <c:v>-11.4</c:v>
                </c:pt>
                <c:pt idx="120">
                  <c:v>-11.5</c:v>
                </c:pt>
                <c:pt idx="121">
                  <c:v>-11.6</c:v>
                </c:pt>
                <c:pt idx="122">
                  <c:v>-11.7</c:v>
                </c:pt>
                <c:pt idx="123">
                  <c:v>-11.8</c:v>
                </c:pt>
                <c:pt idx="124">
                  <c:v>-11.9</c:v>
                </c:pt>
                <c:pt idx="125">
                  <c:v>-12</c:v>
                </c:pt>
                <c:pt idx="126">
                  <c:v>-12.1</c:v>
                </c:pt>
                <c:pt idx="127">
                  <c:v>-12.2</c:v>
                </c:pt>
                <c:pt idx="128">
                  <c:v>-12.3</c:v>
                </c:pt>
                <c:pt idx="129">
                  <c:v>-12.4</c:v>
                </c:pt>
                <c:pt idx="130">
                  <c:v>-12.5</c:v>
                </c:pt>
                <c:pt idx="131">
                  <c:v>-12.6</c:v>
                </c:pt>
                <c:pt idx="132">
                  <c:v>-12.7</c:v>
                </c:pt>
                <c:pt idx="133">
                  <c:v>-12.8</c:v>
                </c:pt>
                <c:pt idx="134">
                  <c:v>-12.9</c:v>
                </c:pt>
                <c:pt idx="135">
                  <c:v>-13</c:v>
                </c:pt>
              </c:numCache>
            </c:numRef>
          </c:cat>
          <c:val>
            <c:numRef>
              <c:f>'25'!$K$33:$K$108</c:f>
              <c:numCache>
                <c:formatCode>General</c:formatCode>
                <c:ptCount val="76"/>
                <c:pt idx="0">
                  <c:v>2</c:v>
                </c:pt>
                <c:pt idx="1">
                  <c:v>6</c:v>
                </c:pt>
                <c:pt idx="2">
                  <c:v>14</c:v>
                </c:pt>
                <c:pt idx="3">
                  <c:v>6</c:v>
                </c:pt>
                <c:pt idx="4">
                  <c:v>6</c:v>
                </c:pt>
                <c:pt idx="5">
                  <c:v>2</c:v>
                </c:pt>
                <c:pt idx="6">
                  <c:v>2</c:v>
                </c:pt>
                <c:pt idx="7">
                  <c:v>2</c:v>
                </c:pt>
                <c:pt idx="8">
                  <c:v>6</c:v>
                </c:pt>
                <c:pt idx="9">
                  <c:v>2</c:v>
                </c:pt>
                <c:pt idx="10">
                  <c:v>0</c:v>
                </c:pt>
                <c:pt idx="11">
                  <c:v>2</c:v>
                </c:pt>
                <c:pt idx="12">
                  <c:v>0</c:v>
                </c:pt>
                <c:pt idx="13">
                  <c:v>2</c:v>
                </c:pt>
                <c:pt idx="14">
                  <c:v>2</c:v>
                </c:pt>
                <c:pt idx="15">
                  <c:v>2</c:v>
                </c:pt>
                <c:pt idx="16">
                  <c:v>8</c:v>
                </c:pt>
                <c:pt idx="17">
                  <c:v>2</c:v>
                </c:pt>
                <c:pt idx="18">
                  <c:v>2</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numCache>
            </c:numRef>
          </c:val>
          <c:extLst>
            <c:ext xmlns:c16="http://schemas.microsoft.com/office/drawing/2014/chart" uri="{C3380CC4-5D6E-409C-BE32-E72D297353CC}">
              <c16:uniqueId val="{00000003-638C-A34C-930A-4650ED519BB9}"/>
            </c:ext>
          </c:extLst>
        </c:ser>
        <c:dLbls>
          <c:showLegendKey val="0"/>
          <c:showVal val="0"/>
          <c:showCatName val="0"/>
          <c:showSerName val="0"/>
          <c:showPercent val="0"/>
          <c:showBubbleSize val="0"/>
        </c:dLbls>
        <c:gapWidth val="0"/>
        <c:overlap val="100"/>
        <c:axId val="1336213663"/>
        <c:axId val="1000071695"/>
      </c:barChart>
      <c:catAx>
        <c:axId val="133621366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1"/>
          <a:lstStyle/>
          <a:p>
            <a:pPr>
              <a:defRPr sz="2000" b="0" i="0" u="none" strike="noStrike" kern="1200" baseline="0">
                <a:solidFill>
                  <a:schemeClr val="tx1">
                    <a:lumMod val="50000"/>
                    <a:lumOff val="50000"/>
                  </a:schemeClr>
                </a:solidFill>
                <a:latin typeface="+mn-lt"/>
                <a:ea typeface="+mn-ea"/>
                <a:cs typeface="+mn-cs"/>
              </a:defRPr>
            </a:pPr>
            <a:endParaRPr lang="ja-JP"/>
          </a:p>
        </c:txPr>
        <c:crossAx val="1000071695"/>
        <c:crosses val="autoZero"/>
        <c:auto val="1"/>
        <c:lblAlgn val="ctr"/>
        <c:lblOffset val="100"/>
        <c:tickMarkSkip val="1"/>
        <c:noMultiLvlLbl val="0"/>
      </c:catAx>
      <c:valAx>
        <c:axId val="1000071695"/>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tx1">
                    <a:lumMod val="50000"/>
                    <a:lumOff val="50000"/>
                  </a:schemeClr>
                </a:solidFill>
                <a:latin typeface="+mn-lt"/>
                <a:ea typeface="+mn-ea"/>
                <a:cs typeface="+mn-cs"/>
              </a:defRPr>
            </a:pPr>
            <a:endParaRPr lang="ja-JP"/>
          </a:p>
        </c:txPr>
        <c:crossAx val="1336213663"/>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7928075557621544E-2"/>
          <c:y val="1.0366200148260615E-2"/>
          <c:w val="0.97985392891382628"/>
          <c:h val="0.92946648480507121"/>
        </c:manualLayout>
      </c:layout>
      <c:barChart>
        <c:barDir val="col"/>
        <c:grouping val="clustered"/>
        <c:varyColors val="0"/>
        <c:ser>
          <c:idx val="1"/>
          <c:order val="0"/>
          <c:spPr>
            <a:solidFill>
              <a:srgbClr val="53BF71"/>
            </a:solidFill>
            <a:ln w="9525" cap="flat" cmpd="sng" algn="ctr">
              <a:solidFill>
                <a:srgbClr val="53BF71"/>
              </a:solidFill>
              <a:round/>
            </a:ln>
            <a:effectLst/>
          </c:spPr>
          <c:invertIfNegative val="0"/>
          <c:dPt>
            <c:idx val="77"/>
            <c:invertIfNegative val="0"/>
            <c:bubble3D val="0"/>
            <c:spPr>
              <a:solidFill>
                <a:srgbClr val="53BF71"/>
              </a:solidFill>
              <a:ln w="9525" cap="flat" cmpd="sng" algn="ctr">
                <a:solidFill>
                  <a:srgbClr val="53BF71"/>
                </a:solidFill>
                <a:round/>
              </a:ln>
              <a:effectLst/>
            </c:spPr>
            <c:extLst>
              <c:ext xmlns:c16="http://schemas.microsoft.com/office/drawing/2014/chart" uri="{C3380CC4-5D6E-409C-BE32-E72D297353CC}">
                <c16:uniqueId val="{00000001-8EC8-CF47-B063-EC6FEC1876FA}"/>
              </c:ext>
            </c:extLst>
          </c:dPt>
          <c:cat>
            <c:numRef>
              <c:f>'50'!$E$2:$E$137</c:f>
              <c:numCache>
                <c:formatCode>General</c:formatCode>
                <c:ptCount val="136"/>
                <c:pt idx="0">
                  <c:v>0.5</c:v>
                </c:pt>
                <c:pt idx="1">
                  <c:v>0.4</c:v>
                </c:pt>
                <c:pt idx="2">
                  <c:v>0.3</c:v>
                </c:pt>
                <c:pt idx="3">
                  <c:v>0.2</c:v>
                </c:pt>
                <c:pt idx="4">
                  <c:v>0.1</c:v>
                </c:pt>
                <c:pt idx="5">
                  <c:v>0</c:v>
                </c:pt>
                <c:pt idx="6">
                  <c:v>-0.1</c:v>
                </c:pt>
                <c:pt idx="7">
                  <c:v>-0.2</c:v>
                </c:pt>
                <c:pt idx="8">
                  <c:v>-0.3</c:v>
                </c:pt>
                <c:pt idx="9">
                  <c:v>-0.4</c:v>
                </c:pt>
                <c:pt idx="10">
                  <c:v>-0.5</c:v>
                </c:pt>
                <c:pt idx="11">
                  <c:v>-0.6</c:v>
                </c:pt>
                <c:pt idx="12">
                  <c:v>-0.7</c:v>
                </c:pt>
                <c:pt idx="13">
                  <c:v>-0.8</c:v>
                </c:pt>
                <c:pt idx="14">
                  <c:v>-0.9</c:v>
                </c:pt>
                <c:pt idx="15">
                  <c:v>-1</c:v>
                </c:pt>
                <c:pt idx="16">
                  <c:v>-1.1000000000000001</c:v>
                </c:pt>
                <c:pt idx="17">
                  <c:v>-1.2</c:v>
                </c:pt>
                <c:pt idx="18">
                  <c:v>-1.3</c:v>
                </c:pt>
                <c:pt idx="19">
                  <c:v>-1.4</c:v>
                </c:pt>
                <c:pt idx="20">
                  <c:v>-1.5</c:v>
                </c:pt>
                <c:pt idx="21">
                  <c:v>-1.6</c:v>
                </c:pt>
                <c:pt idx="22">
                  <c:v>-1.7</c:v>
                </c:pt>
                <c:pt idx="23">
                  <c:v>-1.8</c:v>
                </c:pt>
                <c:pt idx="24">
                  <c:v>-1.9</c:v>
                </c:pt>
                <c:pt idx="25">
                  <c:v>-2</c:v>
                </c:pt>
                <c:pt idx="26">
                  <c:v>-2.1</c:v>
                </c:pt>
                <c:pt idx="27">
                  <c:v>-2.2000000000000002</c:v>
                </c:pt>
                <c:pt idx="28">
                  <c:v>-2.2999999999999998</c:v>
                </c:pt>
                <c:pt idx="29">
                  <c:v>-2.4</c:v>
                </c:pt>
                <c:pt idx="30">
                  <c:v>-2.5</c:v>
                </c:pt>
                <c:pt idx="31">
                  <c:v>-2.6</c:v>
                </c:pt>
                <c:pt idx="32">
                  <c:v>-2.7</c:v>
                </c:pt>
                <c:pt idx="33">
                  <c:v>-2.8</c:v>
                </c:pt>
                <c:pt idx="34">
                  <c:v>-2.9</c:v>
                </c:pt>
                <c:pt idx="35">
                  <c:v>-3</c:v>
                </c:pt>
                <c:pt idx="36">
                  <c:v>-3.1</c:v>
                </c:pt>
                <c:pt idx="37">
                  <c:v>-3.2</c:v>
                </c:pt>
                <c:pt idx="38">
                  <c:v>-3.3</c:v>
                </c:pt>
                <c:pt idx="39">
                  <c:v>-3.4</c:v>
                </c:pt>
                <c:pt idx="40">
                  <c:v>-3.5</c:v>
                </c:pt>
                <c:pt idx="41">
                  <c:v>-3.6</c:v>
                </c:pt>
                <c:pt idx="42">
                  <c:v>-3.7</c:v>
                </c:pt>
                <c:pt idx="43">
                  <c:v>-3.8</c:v>
                </c:pt>
                <c:pt idx="44">
                  <c:v>-3.9</c:v>
                </c:pt>
                <c:pt idx="45">
                  <c:v>-4</c:v>
                </c:pt>
                <c:pt idx="46">
                  <c:v>-4.0999999999999996</c:v>
                </c:pt>
                <c:pt idx="47">
                  <c:v>-4.2</c:v>
                </c:pt>
                <c:pt idx="48">
                  <c:v>-4.3</c:v>
                </c:pt>
                <c:pt idx="49">
                  <c:v>-4.4000000000000004</c:v>
                </c:pt>
                <c:pt idx="50">
                  <c:v>-4.5</c:v>
                </c:pt>
                <c:pt idx="51">
                  <c:v>-4.5999999999999996</c:v>
                </c:pt>
                <c:pt idx="52">
                  <c:v>-4.7</c:v>
                </c:pt>
                <c:pt idx="53">
                  <c:v>-4.8</c:v>
                </c:pt>
                <c:pt idx="54">
                  <c:v>-4.9000000000000004</c:v>
                </c:pt>
                <c:pt idx="55">
                  <c:v>-5</c:v>
                </c:pt>
                <c:pt idx="56">
                  <c:v>-5.0999999999999996</c:v>
                </c:pt>
                <c:pt idx="57">
                  <c:v>-5.2</c:v>
                </c:pt>
                <c:pt idx="58">
                  <c:v>-5.3</c:v>
                </c:pt>
                <c:pt idx="59">
                  <c:v>-5.4</c:v>
                </c:pt>
                <c:pt idx="60">
                  <c:v>-5.5</c:v>
                </c:pt>
                <c:pt idx="61">
                  <c:v>-5.6</c:v>
                </c:pt>
                <c:pt idx="62">
                  <c:v>-5.7</c:v>
                </c:pt>
                <c:pt idx="63">
                  <c:v>-5.8</c:v>
                </c:pt>
                <c:pt idx="64">
                  <c:v>-5.9</c:v>
                </c:pt>
                <c:pt idx="65">
                  <c:v>-6</c:v>
                </c:pt>
                <c:pt idx="66">
                  <c:v>-6.1</c:v>
                </c:pt>
                <c:pt idx="67">
                  <c:v>-6.2</c:v>
                </c:pt>
                <c:pt idx="68">
                  <c:v>-6.3</c:v>
                </c:pt>
                <c:pt idx="69">
                  <c:v>-6.4</c:v>
                </c:pt>
                <c:pt idx="70">
                  <c:v>-6.5</c:v>
                </c:pt>
                <c:pt idx="71">
                  <c:v>-6.6</c:v>
                </c:pt>
                <c:pt idx="72">
                  <c:v>-6.7</c:v>
                </c:pt>
                <c:pt idx="73">
                  <c:v>-6.8</c:v>
                </c:pt>
                <c:pt idx="74">
                  <c:v>-6.9</c:v>
                </c:pt>
                <c:pt idx="75">
                  <c:v>-7</c:v>
                </c:pt>
                <c:pt idx="76">
                  <c:v>-7.1</c:v>
                </c:pt>
                <c:pt idx="77">
                  <c:v>-7.2</c:v>
                </c:pt>
                <c:pt idx="78">
                  <c:v>-7.3</c:v>
                </c:pt>
                <c:pt idx="79">
                  <c:v>-7.4</c:v>
                </c:pt>
                <c:pt idx="80">
                  <c:v>-7.5</c:v>
                </c:pt>
                <c:pt idx="81">
                  <c:v>-7.6</c:v>
                </c:pt>
                <c:pt idx="82">
                  <c:v>-7.7</c:v>
                </c:pt>
                <c:pt idx="83">
                  <c:v>-7.8</c:v>
                </c:pt>
                <c:pt idx="84">
                  <c:v>-7.9</c:v>
                </c:pt>
                <c:pt idx="85">
                  <c:v>-8</c:v>
                </c:pt>
                <c:pt idx="86">
                  <c:v>-8.1</c:v>
                </c:pt>
                <c:pt idx="87">
                  <c:v>-8.1999999999999993</c:v>
                </c:pt>
                <c:pt idx="88">
                  <c:v>-8.3000000000000007</c:v>
                </c:pt>
                <c:pt idx="89">
                  <c:v>-8.4</c:v>
                </c:pt>
                <c:pt idx="90">
                  <c:v>-8.5</c:v>
                </c:pt>
                <c:pt idx="91">
                  <c:v>-8.6</c:v>
                </c:pt>
                <c:pt idx="92">
                  <c:v>-8.6999999999999993</c:v>
                </c:pt>
                <c:pt idx="93">
                  <c:v>-8.8000000000000007</c:v>
                </c:pt>
                <c:pt idx="94">
                  <c:v>-8.9</c:v>
                </c:pt>
                <c:pt idx="95">
                  <c:v>-8.9999999999999893</c:v>
                </c:pt>
                <c:pt idx="96">
                  <c:v>-9.0999999999999908</c:v>
                </c:pt>
                <c:pt idx="97">
                  <c:v>-9.1999999999999904</c:v>
                </c:pt>
                <c:pt idx="98">
                  <c:v>-9.2999999999999901</c:v>
                </c:pt>
                <c:pt idx="99">
                  <c:v>-9.3999999999999897</c:v>
                </c:pt>
                <c:pt idx="100">
                  <c:v>-9.4999999999999893</c:v>
                </c:pt>
                <c:pt idx="101">
                  <c:v>-9.5999999999999908</c:v>
                </c:pt>
                <c:pt idx="102">
                  <c:v>-9.6999999999999904</c:v>
                </c:pt>
                <c:pt idx="103">
                  <c:v>-9.7999999999999901</c:v>
                </c:pt>
                <c:pt idx="104">
                  <c:v>-9.8999999999999897</c:v>
                </c:pt>
                <c:pt idx="105">
                  <c:v>-9.9999999999999893</c:v>
                </c:pt>
                <c:pt idx="106">
                  <c:v>-10.1</c:v>
                </c:pt>
                <c:pt idx="107">
                  <c:v>-10.199999999999999</c:v>
                </c:pt>
                <c:pt idx="108">
                  <c:v>-10.3</c:v>
                </c:pt>
                <c:pt idx="109">
                  <c:v>-10.4</c:v>
                </c:pt>
                <c:pt idx="110">
                  <c:v>-10.5</c:v>
                </c:pt>
                <c:pt idx="111">
                  <c:v>-10.6</c:v>
                </c:pt>
                <c:pt idx="112">
                  <c:v>-10.7</c:v>
                </c:pt>
                <c:pt idx="113">
                  <c:v>-10.8</c:v>
                </c:pt>
                <c:pt idx="114">
                  <c:v>-10.9</c:v>
                </c:pt>
                <c:pt idx="115">
                  <c:v>-11</c:v>
                </c:pt>
                <c:pt idx="116">
                  <c:v>-11.1</c:v>
                </c:pt>
                <c:pt idx="117">
                  <c:v>-11.2</c:v>
                </c:pt>
                <c:pt idx="118">
                  <c:v>-11.3</c:v>
                </c:pt>
                <c:pt idx="119">
                  <c:v>-11.4</c:v>
                </c:pt>
                <c:pt idx="120">
                  <c:v>-11.5</c:v>
                </c:pt>
                <c:pt idx="121">
                  <c:v>-11.6</c:v>
                </c:pt>
                <c:pt idx="122">
                  <c:v>-11.7</c:v>
                </c:pt>
                <c:pt idx="123">
                  <c:v>-11.8</c:v>
                </c:pt>
                <c:pt idx="124">
                  <c:v>-11.9</c:v>
                </c:pt>
                <c:pt idx="125">
                  <c:v>-12</c:v>
                </c:pt>
                <c:pt idx="126">
                  <c:v>-12.1</c:v>
                </c:pt>
                <c:pt idx="127">
                  <c:v>-12.2</c:v>
                </c:pt>
                <c:pt idx="128">
                  <c:v>-12.3</c:v>
                </c:pt>
                <c:pt idx="129">
                  <c:v>-12.4</c:v>
                </c:pt>
                <c:pt idx="130">
                  <c:v>-12.5</c:v>
                </c:pt>
                <c:pt idx="131">
                  <c:v>-12.6</c:v>
                </c:pt>
                <c:pt idx="132">
                  <c:v>-12.7</c:v>
                </c:pt>
                <c:pt idx="133">
                  <c:v>-12.8</c:v>
                </c:pt>
                <c:pt idx="134">
                  <c:v>-12.9</c:v>
                </c:pt>
                <c:pt idx="135">
                  <c:v>-13</c:v>
                </c:pt>
              </c:numCache>
            </c:numRef>
          </c:cat>
          <c:val>
            <c:numRef>
              <c:f>'50'!$F$2:$F$137</c:f>
              <c:numCache>
                <c:formatCode>General</c:formatCode>
                <c:ptCount val="136"/>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4</c:v>
                </c:pt>
                <c:pt idx="66">
                  <c:v>2</c:v>
                </c:pt>
                <c:pt idx="67">
                  <c:v>0</c:v>
                </c:pt>
                <c:pt idx="68">
                  <c:v>4</c:v>
                </c:pt>
                <c:pt idx="69">
                  <c:v>0</c:v>
                </c:pt>
                <c:pt idx="70">
                  <c:v>4</c:v>
                </c:pt>
                <c:pt idx="71">
                  <c:v>6</c:v>
                </c:pt>
                <c:pt idx="72">
                  <c:v>6</c:v>
                </c:pt>
                <c:pt idx="73">
                  <c:v>12</c:v>
                </c:pt>
                <c:pt idx="74">
                  <c:v>4</c:v>
                </c:pt>
                <c:pt idx="75">
                  <c:v>12</c:v>
                </c:pt>
                <c:pt idx="76">
                  <c:v>10</c:v>
                </c:pt>
                <c:pt idx="77">
                  <c:v>22</c:v>
                </c:pt>
                <c:pt idx="78">
                  <c:v>4</c:v>
                </c:pt>
                <c:pt idx="79">
                  <c:v>2</c:v>
                </c:pt>
                <c:pt idx="80">
                  <c:v>6</c:v>
                </c:pt>
                <c:pt idx="81">
                  <c:v>0</c:v>
                </c:pt>
                <c:pt idx="82">
                  <c:v>2</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numCache>
            </c:numRef>
          </c:val>
          <c:extLst>
            <c:ext xmlns:c16="http://schemas.microsoft.com/office/drawing/2014/chart" uri="{C3380CC4-5D6E-409C-BE32-E72D297353CC}">
              <c16:uniqueId val="{00000002-8EC8-CF47-B063-EC6FEC1876FA}"/>
            </c:ext>
          </c:extLst>
        </c:ser>
        <c:ser>
          <c:idx val="0"/>
          <c:order val="1"/>
          <c:spPr>
            <a:solidFill>
              <a:srgbClr val="FA9809"/>
            </a:solidFill>
            <a:ln w="9525" cap="flat" cmpd="sng" algn="ctr">
              <a:solidFill>
                <a:srgbClr val="FA9809"/>
              </a:solidFill>
              <a:round/>
            </a:ln>
            <a:effectLst/>
          </c:spPr>
          <c:invertIfNegative val="0"/>
          <c:cat>
            <c:numRef>
              <c:f>'50'!$E$2:$E$137</c:f>
              <c:numCache>
                <c:formatCode>General</c:formatCode>
                <c:ptCount val="136"/>
                <c:pt idx="0">
                  <c:v>0.5</c:v>
                </c:pt>
                <c:pt idx="1">
                  <c:v>0.4</c:v>
                </c:pt>
                <c:pt idx="2">
                  <c:v>0.3</c:v>
                </c:pt>
                <c:pt idx="3">
                  <c:v>0.2</c:v>
                </c:pt>
                <c:pt idx="4">
                  <c:v>0.1</c:v>
                </c:pt>
                <c:pt idx="5">
                  <c:v>0</c:v>
                </c:pt>
                <c:pt idx="6">
                  <c:v>-0.1</c:v>
                </c:pt>
                <c:pt idx="7">
                  <c:v>-0.2</c:v>
                </c:pt>
                <c:pt idx="8">
                  <c:v>-0.3</c:v>
                </c:pt>
                <c:pt idx="9">
                  <c:v>-0.4</c:v>
                </c:pt>
                <c:pt idx="10">
                  <c:v>-0.5</c:v>
                </c:pt>
                <c:pt idx="11">
                  <c:v>-0.6</c:v>
                </c:pt>
                <c:pt idx="12">
                  <c:v>-0.7</c:v>
                </c:pt>
                <c:pt idx="13">
                  <c:v>-0.8</c:v>
                </c:pt>
                <c:pt idx="14">
                  <c:v>-0.9</c:v>
                </c:pt>
                <c:pt idx="15">
                  <c:v>-1</c:v>
                </c:pt>
                <c:pt idx="16">
                  <c:v>-1.1000000000000001</c:v>
                </c:pt>
                <c:pt idx="17">
                  <c:v>-1.2</c:v>
                </c:pt>
                <c:pt idx="18">
                  <c:v>-1.3</c:v>
                </c:pt>
                <c:pt idx="19">
                  <c:v>-1.4</c:v>
                </c:pt>
                <c:pt idx="20">
                  <c:v>-1.5</c:v>
                </c:pt>
                <c:pt idx="21">
                  <c:v>-1.6</c:v>
                </c:pt>
                <c:pt idx="22">
                  <c:v>-1.7</c:v>
                </c:pt>
                <c:pt idx="23">
                  <c:v>-1.8</c:v>
                </c:pt>
                <c:pt idx="24">
                  <c:v>-1.9</c:v>
                </c:pt>
                <c:pt idx="25">
                  <c:v>-2</c:v>
                </c:pt>
                <c:pt idx="26">
                  <c:v>-2.1</c:v>
                </c:pt>
                <c:pt idx="27">
                  <c:v>-2.2000000000000002</c:v>
                </c:pt>
                <c:pt idx="28">
                  <c:v>-2.2999999999999998</c:v>
                </c:pt>
                <c:pt idx="29">
                  <c:v>-2.4</c:v>
                </c:pt>
                <c:pt idx="30">
                  <c:v>-2.5</c:v>
                </c:pt>
                <c:pt idx="31">
                  <c:v>-2.6</c:v>
                </c:pt>
                <c:pt idx="32">
                  <c:v>-2.7</c:v>
                </c:pt>
                <c:pt idx="33">
                  <c:v>-2.8</c:v>
                </c:pt>
                <c:pt idx="34">
                  <c:v>-2.9</c:v>
                </c:pt>
                <c:pt idx="35">
                  <c:v>-3</c:v>
                </c:pt>
                <c:pt idx="36">
                  <c:v>-3.1</c:v>
                </c:pt>
                <c:pt idx="37">
                  <c:v>-3.2</c:v>
                </c:pt>
                <c:pt idx="38">
                  <c:v>-3.3</c:v>
                </c:pt>
                <c:pt idx="39">
                  <c:v>-3.4</c:v>
                </c:pt>
                <c:pt idx="40">
                  <c:v>-3.5</c:v>
                </c:pt>
                <c:pt idx="41">
                  <c:v>-3.6</c:v>
                </c:pt>
                <c:pt idx="42">
                  <c:v>-3.7</c:v>
                </c:pt>
                <c:pt idx="43">
                  <c:v>-3.8</c:v>
                </c:pt>
                <c:pt idx="44">
                  <c:v>-3.9</c:v>
                </c:pt>
                <c:pt idx="45">
                  <c:v>-4</c:v>
                </c:pt>
                <c:pt idx="46">
                  <c:v>-4.0999999999999996</c:v>
                </c:pt>
                <c:pt idx="47">
                  <c:v>-4.2</c:v>
                </c:pt>
                <c:pt idx="48">
                  <c:v>-4.3</c:v>
                </c:pt>
                <c:pt idx="49">
                  <c:v>-4.4000000000000004</c:v>
                </c:pt>
                <c:pt idx="50">
                  <c:v>-4.5</c:v>
                </c:pt>
                <c:pt idx="51">
                  <c:v>-4.5999999999999996</c:v>
                </c:pt>
                <c:pt idx="52">
                  <c:v>-4.7</c:v>
                </c:pt>
                <c:pt idx="53">
                  <c:v>-4.8</c:v>
                </c:pt>
                <c:pt idx="54">
                  <c:v>-4.9000000000000004</c:v>
                </c:pt>
                <c:pt idx="55">
                  <c:v>-5</c:v>
                </c:pt>
                <c:pt idx="56">
                  <c:v>-5.0999999999999996</c:v>
                </c:pt>
                <c:pt idx="57">
                  <c:v>-5.2</c:v>
                </c:pt>
                <c:pt idx="58">
                  <c:v>-5.3</c:v>
                </c:pt>
                <c:pt idx="59">
                  <c:v>-5.4</c:v>
                </c:pt>
                <c:pt idx="60">
                  <c:v>-5.5</c:v>
                </c:pt>
                <c:pt idx="61">
                  <c:v>-5.6</c:v>
                </c:pt>
                <c:pt idx="62">
                  <c:v>-5.7</c:v>
                </c:pt>
                <c:pt idx="63">
                  <c:v>-5.8</c:v>
                </c:pt>
                <c:pt idx="64">
                  <c:v>-5.9</c:v>
                </c:pt>
                <c:pt idx="65">
                  <c:v>-6</c:v>
                </c:pt>
                <c:pt idx="66">
                  <c:v>-6.1</c:v>
                </c:pt>
                <c:pt idx="67">
                  <c:v>-6.2</c:v>
                </c:pt>
                <c:pt idx="68">
                  <c:v>-6.3</c:v>
                </c:pt>
                <c:pt idx="69">
                  <c:v>-6.4</c:v>
                </c:pt>
                <c:pt idx="70">
                  <c:v>-6.5</c:v>
                </c:pt>
                <c:pt idx="71">
                  <c:v>-6.6</c:v>
                </c:pt>
                <c:pt idx="72">
                  <c:v>-6.7</c:v>
                </c:pt>
                <c:pt idx="73">
                  <c:v>-6.8</c:v>
                </c:pt>
                <c:pt idx="74">
                  <c:v>-6.9</c:v>
                </c:pt>
                <c:pt idx="75">
                  <c:v>-7</c:v>
                </c:pt>
                <c:pt idx="76">
                  <c:v>-7.1</c:v>
                </c:pt>
                <c:pt idx="77">
                  <c:v>-7.2</c:v>
                </c:pt>
                <c:pt idx="78">
                  <c:v>-7.3</c:v>
                </c:pt>
                <c:pt idx="79">
                  <c:v>-7.4</c:v>
                </c:pt>
                <c:pt idx="80">
                  <c:v>-7.5</c:v>
                </c:pt>
                <c:pt idx="81">
                  <c:v>-7.6</c:v>
                </c:pt>
                <c:pt idx="82">
                  <c:v>-7.7</c:v>
                </c:pt>
                <c:pt idx="83">
                  <c:v>-7.8</c:v>
                </c:pt>
                <c:pt idx="84">
                  <c:v>-7.9</c:v>
                </c:pt>
                <c:pt idx="85">
                  <c:v>-8</c:v>
                </c:pt>
                <c:pt idx="86">
                  <c:v>-8.1</c:v>
                </c:pt>
                <c:pt idx="87">
                  <c:v>-8.1999999999999993</c:v>
                </c:pt>
                <c:pt idx="88">
                  <c:v>-8.3000000000000007</c:v>
                </c:pt>
                <c:pt idx="89">
                  <c:v>-8.4</c:v>
                </c:pt>
                <c:pt idx="90">
                  <c:v>-8.5</c:v>
                </c:pt>
                <c:pt idx="91">
                  <c:v>-8.6</c:v>
                </c:pt>
                <c:pt idx="92">
                  <c:v>-8.6999999999999993</c:v>
                </c:pt>
                <c:pt idx="93">
                  <c:v>-8.8000000000000007</c:v>
                </c:pt>
                <c:pt idx="94">
                  <c:v>-8.9</c:v>
                </c:pt>
                <c:pt idx="95">
                  <c:v>-8.9999999999999893</c:v>
                </c:pt>
                <c:pt idx="96">
                  <c:v>-9.0999999999999908</c:v>
                </c:pt>
                <c:pt idx="97">
                  <c:v>-9.1999999999999904</c:v>
                </c:pt>
                <c:pt idx="98">
                  <c:v>-9.2999999999999901</c:v>
                </c:pt>
                <c:pt idx="99">
                  <c:v>-9.3999999999999897</c:v>
                </c:pt>
                <c:pt idx="100">
                  <c:v>-9.4999999999999893</c:v>
                </c:pt>
                <c:pt idx="101">
                  <c:v>-9.5999999999999908</c:v>
                </c:pt>
                <c:pt idx="102">
                  <c:v>-9.6999999999999904</c:v>
                </c:pt>
                <c:pt idx="103">
                  <c:v>-9.7999999999999901</c:v>
                </c:pt>
                <c:pt idx="104">
                  <c:v>-9.8999999999999897</c:v>
                </c:pt>
                <c:pt idx="105">
                  <c:v>-9.9999999999999893</c:v>
                </c:pt>
                <c:pt idx="106">
                  <c:v>-10.1</c:v>
                </c:pt>
                <c:pt idx="107">
                  <c:v>-10.199999999999999</c:v>
                </c:pt>
                <c:pt idx="108">
                  <c:v>-10.3</c:v>
                </c:pt>
                <c:pt idx="109">
                  <c:v>-10.4</c:v>
                </c:pt>
                <c:pt idx="110">
                  <c:v>-10.5</c:v>
                </c:pt>
                <c:pt idx="111">
                  <c:v>-10.6</c:v>
                </c:pt>
                <c:pt idx="112">
                  <c:v>-10.7</c:v>
                </c:pt>
                <c:pt idx="113">
                  <c:v>-10.8</c:v>
                </c:pt>
                <c:pt idx="114">
                  <c:v>-10.9</c:v>
                </c:pt>
                <c:pt idx="115">
                  <c:v>-11</c:v>
                </c:pt>
                <c:pt idx="116">
                  <c:v>-11.1</c:v>
                </c:pt>
                <c:pt idx="117">
                  <c:v>-11.2</c:v>
                </c:pt>
                <c:pt idx="118">
                  <c:v>-11.3</c:v>
                </c:pt>
                <c:pt idx="119">
                  <c:v>-11.4</c:v>
                </c:pt>
                <c:pt idx="120">
                  <c:v>-11.5</c:v>
                </c:pt>
                <c:pt idx="121">
                  <c:v>-11.6</c:v>
                </c:pt>
                <c:pt idx="122">
                  <c:v>-11.7</c:v>
                </c:pt>
                <c:pt idx="123">
                  <c:v>-11.8</c:v>
                </c:pt>
                <c:pt idx="124">
                  <c:v>-11.9</c:v>
                </c:pt>
                <c:pt idx="125">
                  <c:v>-12</c:v>
                </c:pt>
                <c:pt idx="126">
                  <c:v>-12.1</c:v>
                </c:pt>
                <c:pt idx="127">
                  <c:v>-12.2</c:v>
                </c:pt>
                <c:pt idx="128">
                  <c:v>-12.3</c:v>
                </c:pt>
                <c:pt idx="129">
                  <c:v>-12.4</c:v>
                </c:pt>
                <c:pt idx="130">
                  <c:v>-12.5</c:v>
                </c:pt>
                <c:pt idx="131">
                  <c:v>-12.6</c:v>
                </c:pt>
                <c:pt idx="132">
                  <c:v>-12.7</c:v>
                </c:pt>
                <c:pt idx="133">
                  <c:v>-12.8</c:v>
                </c:pt>
                <c:pt idx="134">
                  <c:v>-12.9</c:v>
                </c:pt>
                <c:pt idx="135">
                  <c:v>-13</c:v>
                </c:pt>
              </c:numCache>
            </c:numRef>
          </c:cat>
          <c:val>
            <c:numRef>
              <c:f>'50'!$K$2:$K$137</c:f>
              <c:numCache>
                <c:formatCode>General</c:formatCode>
                <c:ptCount val="136"/>
                <c:pt idx="0">
                  <c:v>0</c:v>
                </c:pt>
                <c:pt idx="1">
                  <c:v>0</c:v>
                </c:pt>
                <c:pt idx="2">
                  <c:v>0</c:v>
                </c:pt>
                <c:pt idx="3">
                  <c:v>0</c:v>
                </c:pt>
                <c:pt idx="4">
                  <c:v>0</c:v>
                </c:pt>
                <c:pt idx="5">
                  <c:v>0</c:v>
                </c:pt>
                <c:pt idx="6">
                  <c:v>0</c:v>
                </c:pt>
                <c:pt idx="7">
                  <c:v>0</c:v>
                </c:pt>
                <c:pt idx="8">
                  <c:v>0</c:v>
                </c:pt>
                <c:pt idx="9">
                  <c:v>0</c:v>
                </c:pt>
                <c:pt idx="10">
                  <c:v>2</c:v>
                </c:pt>
                <c:pt idx="11">
                  <c:v>0</c:v>
                </c:pt>
                <c:pt idx="12">
                  <c:v>0</c:v>
                </c:pt>
                <c:pt idx="13">
                  <c:v>0</c:v>
                </c:pt>
                <c:pt idx="14">
                  <c:v>0</c:v>
                </c:pt>
                <c:pt idx="15">
                  <c:v>0</c:v>
                </c:pt>
                <c:pt idx="16">
                  <c:v>4</c:v>
                </c:pt>
                <c:pt idx="17">
                  <c:v>0</c:v>
                </c:pt>
                <c:pt idx="18">
                  <c:v>0</c:v>
                </c:pt>
                <c:pt idx="19">
                  <c:v>0</c:v>
                </c:pt>
                <c:pt idx="20">
                  <c:v>0</c:v>
                </c:pt>
                <c:pt idx="21">
                  <c:v>2</c:v>
                </c:pt>
                <c:pt idx="22">
                  <c:v>0</c:v>
                </c:pt>
                <c:pt idx="23">
                  <c:v>0</c:v>
                </c:pt>
                <c:pt idx="24">
                  <c:v>0</c:v>
                </c:pt>
                <c:pt idx="25">
                  <c:v>4</c:v>
                </c:pt>
                <c:pt idx="26">
                  <c:v>2</c:v>
                </c:pt>
                <c:pt idx="27">
                  <c:v>10</c:v>
                </c:pt>
                <c:pt idx="28">
                  <c:v>2</c:v>
                </c:pt>
                <c:pt idx="29">
                  <c:v>4</c:v>
                </c:pt>
                <c:pt idx="30">
                  <c:v>6</c:v>
                </c:pt>
                <c:pt idx="31">
                  <c:v>2</c:v>
                </c:pt>
                <c:pt idx="32">
                  <c:v>0</c:v>
                </c:pt>
                <c:pt idx="33">
                  <c:v>6</c:v>
                </c:pt>
                <c:pt idx="34">
                  <c:v>6</c:v>
                </c:pt>
                <c:pt idx="35">
                  <c:v>6</c:v>
                </c:pt>
                <c:pt idx="36">
                  <c:v>0</c:v>
                </c:pt>
                <c:pt idx="37">
                  <c:v>4</c:v>
                </c:pt>
                <c:pt idx="38">
                  <c:v>0</c:v>
                </c:pt>
                <c:pt idx="39">
                  <c:v>0</c:v>
                </c:pt>
                <c:pt idx="40">
                  <c:v>4</c:v>
                </c:pt>
                <c:pt idx="41">
                  <c:v>6</c:v>
                </c:pt>
                <c:pt idx="42">
                  <c:v>0</c:v>
                </c:pt>
                <c:pt idx="43">
                  <c:v>0</c:v>
                </c:pt>
                <c:pt idx="44">
                  <c:v>0</c:v>
                </c:pt>
                <c:pt idx="45">
                  <c:v>8</c:v>
                </c:pt>
                <c:pt idx="46">
                  <c:v>2</c:v>
                </c:pt>
                <c:pt idx="47">
                  <c:v>6</c:v>
                </c:pt>
                <c:pt idx="48">
                  <c:v>2</c:v>
                </c:pt>
                <c:pt idx="49">
                  <c:v>4</c:v>
                </c:pt>
                <c:pt idx="50">
                  <c:v>0</c:v>
                </c:pt>
                <c:pt idx="51">
                  <c:v>0</c:v>
                </c:pt>
                <c:pt idx="52">
                  <c:v>0</c:v>
                </c:pt>
                <c:pt idx="53">
                  <c:v>2</c:v>
                </c:pt>
                <c:pt idx="54">
                  <c:v>6</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numCache>
            </c:numRef>
          </c:val>
          <c:extLst>
            <c:ext xmlns:c16="http://schemas.microsoft.com/office/drawing/2014/chart" uri="{C3380CC4-5D6E-409C-BE32-E72D297353CC}">
              <c16:uniqueId val="{00000003-8EC8-CF47-B063-EC6FEC1876FA}"/>
            </c:ext>
          </c:extLst>
        </c:ser>
        <c:dLbls>
          <c:showLegendKey val="0"/>
          <c:showVal val="0"/>
          <c:showCatName val="0"/>
          <c:showSerName val="0"/>
          <c:showPercent val="0"/>
          <c:showBubbleSize val="0"/>
        </c:dLbls>
        <c:gapWidth val="0"/>
        <c:overlap val="100"/>
        <c:axId val="1336213663"/>
        <c:axId val="1000071695"/>
      </c:barChart>
      <c:catAx>
        <c:axId val="133621366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1"/>
          <a:lstStyle/>
          <a:p>
            <a:pPr>
              <a:defRPr sz="2000" b="0" i="0" u="none" strike="noStrike" kern="1200" baseline="0">
                <a:solidFill>
                  <a:schemeClr val="tx1">
                    <a:lumMod val="50000"/>
                    <a:lumOff val="50000"/>
                  </a:schemeClr>
                </a:solidFill>
                <a:latin typeface="+mn-lt"/>
                <a:ea typeface="+mn-ea"/>
                <a:cs typeface="+mn-cs"/>
              </a:defRPr>
            </a:pPr>
            <a:endParaRPr lang="ja-JP"/>
          </a:p>
        </c:txPr>
        <c:crossAx val="1000071695"/>
        <c:crosses val="autoZero"/>
        <c:auto val="1"/>
        <c:lblAlgn val="ctr"/>
        <c:lblOffset val="100"/>
        <c:noMultiLvlLbl val="0"/>
      </c:catAx>
      <c:valAx>
        <c:axId val="1000071695"/>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tx1">
                    <a:lumMod val="50000"/>
                    <a:lumOff val="50000"/>
                  </a:schemeClr>
                </a:solidFill>
                <a:latin typeface="+mn-lt"/>
                <a:ea typeface="+mn-ea"/>
                <a:cs typeface="+mn-cs"/>
              </a:defRPr>
            </a:pPr>
            <a:endParaRPr lang="ja-JP"/>
          </a:p>
        </c:txPr>
        <c:crossAx val="1336213663"/>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spPr>
            <a:ln w="19050" cap="rnd">
              <a:noFill/>
              <a:round/>
            </a:ln>
            <a:effectLst/>
          </c:spPr>
          <c:marker>
            <c:symbol val="circle"/>
            <c:size val="5"/>
            <c:spPr>
              <a:solidFill>
                <a:schemeClr val="accent2"/>
              </a:solidFill>
              <a:ln w="9525">
                <a:solidFill>
                  <a:schemeClr val="accent2"/>
                </a:solidFill>
              </a:ln>
              <a:effectLst/>
            </c:spPr>
          </c:marker>
          <c:trendline>
            <c:spPr>
              <a:ln w="28575" cap="rnd">
                <a:solidFill>
                  <a:schemeClr val="accent2"/>
                </a:solidFill>
                <a:prstDash val="solid"/>
              </a:ln>
              <a:effectLst/>
            </c:spPr>
            <c:trendlineType val="linear"/>
            <c:forward val="10"/>
            <c:backward val="10"/>
            <c:dispRSqr val="0"/>
            <c:dispEq val="0"/>
          </c:trendline>
          <c:xVal>
            <c:numRef>
              <c:f>Sheet1!$B$3:$B$151</c:f>
              <c:numCache>
                <c:formatCode>General</c:formatCode>
                <c:ptCount val="149"/>
                <c:pt idx="0">
                  <c:v>35</c:v>
                </c:pt>
                <c:pt idx="1">
                  <c:v>36</c:v>
                </c:pt>
                <c:pt idx="2">
                  <c:v>38</c:v>
                </c:pt>
                <c:pt idx="3">
                  <c:v>43</c:v>
                </c:pt>
                <c:pt idx="4">
                  <c:v>46</c:v>
                </c:pt>
                <c:pt idx="5">
                  <c:v>49</c:v>
                </c:pt>
                <c:pt idx="6">
                  <c:v>50</c:v>
                </c:pt>
                <c:pt idx="7">
                  <c:v>46</c:v>
                </c:pt>
                <c:pt idx="8">
                  <c:v>43</c:v>
                </c:pt>
                <c:pt idx="9">
                  <c:v>35</c:v>
                </c:pt>
                <c:pt idx="10">
                  <c:v>36</c:v>
                </c:pt>
                <c:pt idx="11">
                  <c:v>39</c:v>
                </c:pt>
                <c:pt idx="12">
                  <c:v>41</c:v>
                </c:pt>
                <c:pt idx="13">
                  <c:v>43</c:v>
                </c:pt>
                <c:pt idx="14">
                  <c:v>46</c:v>
                </c:pt>
                <c:pt idx="15">
                  <c:v>49</c:v>
                </c:pt>
                <c:pt idx="16">
                  <c:v>54</c:v>
                </c:pt>
                <c:pt idx="17">
                  <c:v>55</c:v>
                </c:pt>
                <c:pt idx="18">
                  <c:v>61</c:v>
                </c:pt>
                <c:pt idx="19">
                  <c:v>69</c:v>
                </c:pt>
                <c:pt idx="20">
                  <c:v>75</c:v>
                </c:pt>
                <c:pt idx="21">
                  <c:v>64</c:v>
                </c:pt>
                <c:pt idx="22">
                  <c:v>34</c:v>
                </c:pt>
                <c:pt idx="23">
                  <c:v>25</c:v>
                </c:pt>
                <c:pt idx="24">
                  <c:v>23</c:v>
                </c:pt>
                <c:pt idx="25">
                  <c:v>20</c:v>
                </c:pt>
                <c:pt idx="26">
                  <c:v>21</c:v>
                </c:pt>
                <c:pt idx="27">
                  <c:v>23</c:v>
                </c:pt>
                <c:pt idx="28">
                  <c:v>24</c:v>
                </c:pt>
                <c:pt idx="29">
                  <c:v>26</c:v>
                </c:pt>
                <c:pt idx="30">
                  <c:v>28</c:v>
                </c:pt>
                <c:pt idx="31">
                  <c:v>29</c:v>
                </c:pt>
                <c:pt idx="32">
                  <c:v>32</c:v>
                </c:pt>
                <c:pt idx="33">
                  <c:v>32</c:v>
                </c:pt>
                <c:pt idx="34">
                  <c:v>35</c:v>
                </c:pt>
                <c:pt idx="35">
                  <c:v>34</c:v>
                </c:pt>
                <c:pt idx="36">
                  <c:v>39</c:v>
                </c:pt>
                <c:pt idx="37">
                  <c:v>39</c:v>
                </c:pt>
                <c:pt idx="38">
                  <c:v>42</c:v>
                </c:pt>
                <c:pt idx="39">
                  <c:v>41</c:v>
                </c:pt>
                <c:pt idx="40">
                  <c:v>37</c:v>
                </c:pt>
                <c:pt idx="41">
                  <c:v>33</c:v>
                </c:pt>
                <c:pt idx="42">
                  <c:v>30</c:v>
                </c:pt>
                <c:pt idx="43">
                  <c:v>24</c:v>
                </c:pt>
                <c:pt idx="44">
                  <c:v>23</c:v>
                </c:pt>
                <c:pt idx="45">
                  <c:v>25</c:v>
                </c:pt>
                <c:pt idx="46">
                  <c:v>27</c:v>
                </c:pt>
                <c:pt idx="47">
                  <c:v>32</c:v>
                </c:pt>
                <c:pt idx="48">
                  <c:v>33</c:v>
                </c:pt>
                <c:pt idx="49">
                  <c:v>35</c:v>
                </c:pt>
                <c:pt idx="50">
                  <c:v>38</c:v>
                </c:pt>
                <c:pt idx="51">
                  <c:v>40</c:v>
                </c:pt>
                <c:pt idx="52">
                  <c:v>41</c:v>
                </c:pt>
                <c:pt idx="53">
                  <c:v>43</c:v>
                </c:pt>
                <c:pt idx="54">
                  <c:v>47</c:v>
                </c:pt>
                <c:pt idx="55">
                  <c:v>49</c:v>
                </c:pt>
                <c:pt idx="56">
                  <c:v>50</c:v>
                </c:pt>
                <c:pt idx="57">
                  <c:v>52</c:v>
                </c:pt>
                <c:pt idx="58">
                  <c:v>48</c:v>
                </c:pt>
                <c:pt idx="59">
                  <c:v>41</c:v>
                </c:pt>
                <c:pt idx="60">
                  <c:v>37</c:v>
                </c:pt>
                <c:pt idx="61">
                  <c:v>32</c:v>
                </c:pt>
                <c:pt idx="62">
                  <c:v>29</c:v>
                </c:pt>
                <c:pt idx="63">
                  <c:v>31</c:v>
                </c:pt>
                <c:pt idx="64">
                  <c:v>32</c:v>
                </c:pt>
                <c:pt idx="65">
                  <c:v>33</c:v>
                </c:pt>
                <c:pt idx="66">
                  <c:v>30</c:v>
                </c:pt>
                <c:pt idx="67">
                  <c:v>23</c:v>
                </c:pt>
                <c:pt idx="68">
                  <c:v>22</c:v>
                </c:pt>
                <c:pt idx="69">
                  <c:v>23</c:v>
                </c:pt>
                <c:pt idx="70">
                  <c:v>26</c:v>
                </c:pt>
                <c:pt idx="71">
                  <c:v>28</c:v>
                </c:pt>
                <c:pt idx="72">
                  <c:v>30</c:v>
                </c:pt>
                <c:pt idx="73">
                  <c:v>31</c:v>
                </c:pt>
                <c:pt idx="74">
                  <c:v>33</c:v>
                </c:pt>
                <c:pt idx="75">
                  <c:v>34</c:v>
                </c:pt>
                <c:pt idx="76">
                  <c:v>36</c:v>
                </c:pt>
                <c:pt idx="77">
                  <c:v>39</c:v>
                </c:pt>
                <c:pt idx="78">
                  <c:v>39</c:v>
                </c:pt>
                <c:pt idx="79">
                  <c:v>40</c:v>
                </c:pt>
                <c:pt idx="80">
                  <c:v>41</c:v>
                </c:pt>
                <c:pt idx="81">
                  <c:v>10</c:v>
                </c:pt>
                <c:pt idx="82">
                  <c:v>30</c:v>
                </c:pt>
                <c:pt idx="83">
                  <c:v>33</c:v>
                </c:pt>
                <c:pt idx="84">
                  <c:v>34</c:v>
                </c:pt>
                <c:pt idx="85">
                  <c:v>38</c:v>
                </c:pt>
                <c:pt idx="86">
                  <c:v>40</c:v>
                </c:pt>
                <c:pt idx="87">
                  <c:v>42</c:v>
                </c:pt>
                <c:pt idx="88">
                  <c:v>44</c:v>
                </c:pt>
                <c:pt idx="89">
                  <c:v>45</c:v>
                </c:pt>
                <c:pt idx="90">
                  <c:v>48</c:v>
                </c:pt>
                <c:pt idx="91">
                  <c:v>49</c:v>
                </c:pt>
                <c:pt idx="92">
                  <c:v>50</c:v>
                </c:pt>
                <c:pt idx="93">
                  <c:v>52</c:v>
                </c:pt>
                <c:pt idx="94">
                  <c:v>54</c:v>
                </c:pt>
                <c:pt idx="95">
                  <c:v>56</c:v>
                </c:pt>
                <c:pt idx="96">
                  <c:v>58</c:v>
                </c:pt>
                <c:pt idx="97">
                  <c:v>59</c:v>
                </c:pt>
                <c:pt idx="98">
                  <c:v>61</c:v>
                </c:pt>
                <c:pt idx="99">
                  <c:v>65</c:v>
                </c:pt>
                <c:pt idx="100">
                  <c:v>65</c:v>
                </c:pt>
                <c:pt idx="101">
                  <c:v>70</c:v>
                </c:pt>
                <c:pt idx="102">
                  <c:v>73</c:v>
                </c:pt>
                <c:pt idx="103">
                  <c:v>75</c:v>
                </c:pt>
                <c:pt idx="104">
                  <c:v>77</c:v>
                </c:pt>
                <c:pt idx="105">
                  <c:v>80</c:v>
                </c:pt>
                <c:pt idx="106">
                  <c:v>86</c:v>
                </c:pt>
                <c:pt idx="107">
                  <c:v>91</c:v>
                </c:pt>
                <c:pt idx="108">
                  <c:v>98</c:v>
                </c:pt>
                <c:pt idx="109">
                  <c:v>84</c:v>
                </c:pt>
                <c:pt idx="110">
                  <c:v>99</c:v>
                </c:pt>
                <c:pt idx="111">
                  <c:v>98</c:v>
                </c:pt>
                <c:pt idx="112">
                  <c:v>97</c:v>
                </c:pt>
                <c:pt idx="113">
                  <c:v>95</c:v>
                </c:pt>
                <c:pt idx="114">
                  <c:v>94</c:v>
                </c:pt>
                <c:pt idx="115">
                  <c:v>92</c:v>
                </c:pt>
                <c:pt idx="116">
                  <c:v>88</c:v>
                </c:pt>
                <c:pt idx="117">
                  <c:v>86</c:v>
                </c:pt>
                <c:pt idx="118">
                  <c:v>84</c:v>
                </c:pt>
                <c:pt idx="119">
                  <c:v>81</c:v>
                </c:pt>
                <c:pt idx="120">
                  <c:v>80</c:v>
                </c:pt>
                <c:pt idx="121">
                  <c:v>72</c:v>
                </c:pt>
                <c:pt idx="122">
                  <c:v>69</c:v>
                </c:pt>
                <c:pt idx="123">
                  <c:v>64</c:v>
                </c:pt>
                <c:pt idx="124">
                  <c:v>58</c:v>
                </c:pt>
                <c:pt idx="125">
                  <c:v>51</c:v>
                </c:pt>
                <c:pt idx="126">
                  <c:v>49</c:v>
                </c:pt>
                <c:pt idx="127">
                  <c:v>46</c:v>
                </c:pt>
                <c:pt idx="128">
                  <c:v>44</c:v>
                </c:pt>
                <c:pt idx="129">
                  <c:v>41</c:v>
                </c:pt>
                <c:pt idx="130">
                  <c:v>37</c:v>
                </c:pt>
                <c:pt idx="131">
                  <c:v>30</c:v>
                </c:pt>
                <c:pt idx="132">
                  <c:v>26</c:v>
                </c:pt>
                <c:pt idx="133">
                  <c:v>26</c:v>
                </c:pt>
                <c:pt idx="134">
                  <c:v>26</c:v>
                </c:pt>
                <c:pt idx="135">
                  <c:v>27</c:v>
                </c:pt>
                <c:pt idx="136">
                  <c:v>28</c:v>
                </c:pt>
                <c:pt idx="137">
                  <c:v>29</c:v>
                </c:pt>
                <c:pt idx="138">
                  <c:v>31</c:v>
                </c:pt>
                <c:pt idx="139">
                  <c:v>32</c:v>
                </c:pt>
                <c:pt idx="140">
                  <c:v>32</c:v>
                </c:pt>
                <c:pt idx="141">
                  <c:v>31</c:v>
                </c:pt>
                <c:pt idx="142">
                  <c:v>30</c:v>
                </c:pt>
                <c:pt idx="143">
                  <c:v>30</c:v>
                </c:pt>
                <c:pt idx="144">
                  <c:v>28</c:v>
                </c:pt>
                <c:pt idx="145">
                  <c:v>28</c:v>
                </c:pt>
                <c:pt idx="146">
                  <c:v>25</c:v>
                </c:pt>
                <c:pt idx="147">
                  <c:v>25</c:v>
                </c:pt>
                <c:pt idx="148">
                  <c:v>23</c:v>
                </c:pt>
              </c:numCache>
            </c:numRef>
          </c:xVal>
          <c:yVal>
            <c:numRef>
              <c:f>Sheet1!$D$3:$D$151</c:f>
              <c:numCache>
                <c:formatCode>General</c:formatCode>
                <c:ptCount val="149"/>
                <c:pt idx="0">
                  <c:v>16272</c:v>
                </c:pt>
                <c:pt idx="1">
                  <c:v>17197</c:v>
                </c:pt>
                <c:pt idx="2">
                  <c:v>8855</c:v>
                </c:pt>
                <c:pt idx="3">
                  <c:v>12320</c:v>
                </c:pt>
                <c:pt idx="4">
                  <c:v>16921</c:v>
                </c:pt>
                <c:pt idx="5">
                  <c:v>14703</c:v>
                </c:pt>
                <c:pt idx="6">
                  <c:v>6202</c:v>
                </c:pt>
                <c:pt idx="7">
                  <c:v>5518</c:v>
                </c:pt>
                <c:pt idx="8">
                  <c:v>6695</c:v>
                </c:pt>
                <c:pt idx="9">
                  <c:v>9816</c:v>
                </c:pt>
                <c:pt idx="10">
                  <c:v>16469</c:v>
                </c:pt>
                <c:pt idx="11">
                  <c:v>13967</c:v>
                </c:pt>
                <c:pt idx="12">
                  <c:v>13820</c:v>
                </c:pt>
                <c:pt idx="13">
                  <c:v>16293</c:v>
                </c:pt>
                <c:pt idx="14">
                  <c:v>12981</c:v>
                </c:pt>
                <c:pt idx="15">
                  <c:v>14547</c:v>
                </c:pt>
                <c:pt idx="16">
                  <c:v>10056</c:v>
                </c:pt>
                <c:pt idx="17">
                  <c:v>2863</c:v>
                </c:pt>
                <c:pt idx="18">
                  <c:v>738</c:v>
                </c:pt>
                <c:pt idx="19">
                  <c:v>4169</c:v>
                </c:pt>
                <c:pt idx="20">
                  <c:v>6099</c:v>
                </c:pt>
                <c:pt idx="21">
                  <c:v>2041</c:v>
                </c:pt>
                <c:pt idx="22">
                  <c:v>5717</c:v>
                </c:pt>
                <c:pt idx="23">
                  <c:v>7679</c:v>
                </c:pt>
                <c:pt idx="24">
                  <c:v>8609</c:v>
                </c:pt>
                <c:pt idx="25">
                  <c:v>7333</c:v>
                </c:pt>
                <c:pt idx="26">
                  <c:v>11814</c:v>
                </c:pt>
                <c:pt idx="27">
                  <c:v>11810</c:v>
                </c:pt>
                <c:pt idx="28">
                  <c:v>8684</c:v>
                </c:pt>
                <c:pt idx="29">
                  <c:v>13435</c:v>
                </c:pt>
                <c:pt idx="30">
                  <c:v>13427</c:v>
                </c:pt>
                <c:pt idx="31">
                  <c:v>8796</c:v>
                </c:pt>
                <c:pt idx="32">
                  <c:v>8945</c:v>
                </c:pt>
                <c:pt idx="33">
                  <c:v>7097</c:v>
                </c:pt>
                <c:pt idx="34">
                  <c:v>14160</c:v>
                </c:pt>
                <c:pt idx="35">
                  <c:v>12429</c:v>
                </c:pt>
                <c:pt idx="36">
                  <c:v>7373</c:v>
                </c:pt>
                <c:pt idx="37">
                  <c:v>12605</c:v>
                </c:pt>
                <c:pt idx="38">
                  <c:v>12444</c:v>
                </c:pt>
                <c:pt idx="39">
                  <c:v>13502</c:v>
                </c:pt>
                <c:pt idx="40">
                  <c:v>6340</c:v>
                </c:pt>
                <c:pt idx="41">
                  <c:v>6326</c:v>
                </c:pt>
                <c:pt idx="42">
                  <c:v>10911</c:v>
                </c:pt>
                <c:pt idx="43">
                  <c:v>9943</c:v>
                </c:pt>
                <c:pt idx="44">
                  <c:v>12710</c:v>
                </c:pt>
                <c:pt idx="45">
                  <c:v>11701</c:v>
                </c:pt>
                <c:pt idx="46">
                  <c:v>6155</c:v>
                </c:pt>
                <c:pt idx="47">
                  <c:v>7594</c:v>
                </c:pt>
                <c:pt idx="48">
                  <c:v>8247</c:v>
                </c:pt>
                <c:pt idx="49">
                  <c:v>8979</c:v>
                </c:pt>
                <c:pt idx="50">
                  <c:v>10806</c:v>
                </c:pt>
                <c:pt idx="51">
                  <c:v>6530</c:v>
                </c:pt>
                <c:pt idx="52">
                  <c:v>12004</c:v>
                </c:pt>
                <c:pt idx="53">
                  <c:v>7749</c:v>
                </c:pt>
                <c:pt idx="54">
                  <c:v>8099</c:v>
                </c:pt>
                <c:pt idx="55">
                  <c:v>10002</c:v>
                </c:pt>
                <c:pt idx="56">
                  <c:v>13331</c:v>
                </c:pt>
                <c:pt idx="57">
                  <c:v>3380</c:v>
                </c:pt>
                <c:pt idx="58">
                  <c:v>13609</c:v>
                </c:pt>
                <c:pt idx="59">
                  <c:v>10889</c:v>
                </c:pt>
                <c:pt idx="60">
                  <c:v>8435</c:v>
                </c:pt>
                <c:pt idx="61">
                  <c:v>12391</c:v>
                </c:pt>
                <c:pt idx="62">
                  <c:v>10866</c:v>
                </c:pt>
                <c:pt idx="63">
                  <c:v>12202</c:v>
                </c:pt>
                <c:pt idx="64">
                  <c:v>6732</c:v>
                </c:pt>
                <c:pt idx="65">
                  <c:v>9196</c:v>
                </c:pt>
                <c:pt idx="66">
                  <c:v>11137</c:v>
                </c:pt>
                <c:pt idx="67">
                  <c:v>11707</c:v>
                </c:pt>
                <c:pt idx="68">
                  <c:v>7809</c:v>
                </c:pt>
                <c:pt idx="69">
                  <c:v>12926</c:v>
                </c:pt>
                <c:pt idx="70">
                  <c:v>10256</c:v>
                </c:pt>
                <c:pt idx="71">
                  <c:v>12462</c:v>
                </c:pt>
                <c:pt idx="72">
                  <c:v>7666</c:v>
                </c:pt>
                <c:pt idx="73">
                  <c:v>11474</c:v>
                </c:pt>
                <c:pt idx="74">
                  <c:v>10522</c:v>
                </c:pt>
                <c:pt idx="75">
                  <c:v>7513</c:v>
                </c:pt>
                <c:pt idx="76">
                  <c:v>11402</c:v>
                </c:pt>
                <c:pt idx="77">
                  <c:v>6066</c:v>
                </c:pt>
                <c:pt idx="78">
                  <c:v>11606</c:v>
                </c:pt>
                <c:pt idx="79">
                  <c:v>6061</c:v>
                </c:pt>
                <c:pt idx="80">
                  <c:v>9441</c:v>
                </c:pt>
                <c:pt idx="81">
                  <c:v>3707</c:v>
                </c:pt>
                <c:pt idx="82">
                  <c:v>16243</c:v>
                </c:pt>
                <c:pt idx="83">
                  <c:v>18029</c:v>
                </c:pt>
                <c:pt idx="84">
                  <c:v>16990</c:v>
                </c:pt>
                <c:pt idx="85">
                  <c:v>17292</c:v>
                </c:pt>
                <c:pt idx="86">
                  <c:v>17781</c:v>
                </c:pt>
                <c:pt idx="87">
                  <c:v>17187</c:v>
                </c:pt>
                <c:pt idx="88">
                  <c:v>29867</c:v>
                </c:pt>
                <c:pt idx="89">
                  <c:v>14757</c:v>
                </c:pt>
                <c:pt idx="90">
                  <c:v>15466</c:v>
                </c:pt>
                <c:pt idx="91">
                  <c:v>5760</c:v>
                </c:pt>
                <c:pt idx="92">
                  <c:v>8764</c:v>
                </c:pt>
                <c:pt idx="93">
                  <c:v>16504</c:v>
                </c:pt>
                <c:pt idx="94">
                  <c:v>8504</c:v>
                </c:pt>
                <c:pt idx="95">
                  <c:v>13418</c:v>
                </c:pt>
                <c:pt idx="96">
                  <c:v>10161</c:v>
                </c:pt>
                <c:pt idx="97">
                  <c:v>4312</c:v>
                </c:pt>
                <c:pt idx="98">
                  <c:v>13676</c:v>
                </c:pt>
                <c:pt idx="99">
                  <c:v>12571</c:v>
                </c:pt>
                <c:pt idx="100">
                  <c:v>13164</c:v>
                </c:pt>
                <c:pt idx="101">
                  <c:v>10169</c:v>
                </c:pt>
                <c:pt idx="102">
                  <c:v>11175</c:v>
                </c:pt>
                <c:pt idx="103">
                  <c:v>4199</c:v>
                </c:pt>
                <c:pt idx="104">
                  <c:v>3586</c:v>
                </c:pt>
                <c:pt idx="105">
                  <c:v>3084</c:v>
                </c:pt>
                <c:pt idx="106">
                  <c:v>3447</c:v>
                </c:pt>
                <c:pt idx="107">
                  <c:v>5562</c:v>
                </c:pt>
                <c:pt idx="108">
                  <c:v>2651</c:v>
                </c:pt>
                <c:pt idx="109">
                  <c:v>3473</c:v>
                </c:pt>
                <c:pt idx="110">
                  <c:v>1958</c:v>
                </c:pt>
                <c:pt idx="111">
                  <c:v>2266</c:v>
                </c:pt>
                <c:pt idx="112">
                  <c:v>2005</c:v>
                </c:pt>
                <c:pt idx="113">
                  <c:v>2584</c:v>
                </c:pt>
                <c:pt idx="114">
                  <c:v>4069</c:v>
                </c:pt>
                <c:pt idx="115">
                  <c:v>3629</c:v>
                </c:pt>
                <c:pt idx="116">
                  <c:v>6329</c:v>
                </c:pt>
                <c:pt idx="117">
                  <c:v>5611</c:v>
                </c:pt>
                <c:pt idx="118">
                  <c:v>4337</c:v>
                </c:pt>
                <c:pt idx="119">
                  <c:v>6606</c:v>
                </c:pt>
                <c:pt idx="120">
                  <c:v>5301</c:v>
                </c:pt>
                <c:pt idx="121">
                  <c:v>5209</c:v>
                </c:pt>
                <c:pt idx="122">
                  <c:v>2279</c:v>
                </c:pt>
                <c:pt idx="123">
                  <c:v>1117</c:v>
                </c:pt>
                <c:pt idx="124">
                  <c:v>7701</c:v>
                </c:pt>
                <c:pt idx="125">
                  <c:v>5718</c:v>
                </c:pt>
                <c:pt idx="126">
                  <c:v>13111</c:v>
                </c:pt>
                <c:pt idx="127">
                  <c:v>9432</c:v>
                </c:pt>
                <c:pt idx="128">
                  <c:v>10816</c:v>
                </c:pt>
                <c:pt idx="129">
                  <c:v>14789</c:v>
                </c:pt>
                <c:pt idx="130">
                  <c:v>7613</c:v>
                </c:pt>
                <c:pt idx="131">
                  <c:v>9557</c:v>
                </c:pt>
                <c:pt idx="132">
                  <c:v>8157</c:v>
                </c:pt>
                <c:pt idx="133">
                  <c:v>13708</c:v>
                </c:pt>
                <c:pt idx="134">
                  <c:v>11429</c:v>
                </c:pt>
                <c:pt idx="135">
                  <c:v>7723</c:v>
                </c:pt>
                <c:pt idx="136">
                  <c:v>12192</c:v>
                </c:pt>
                <c:pt idx="137">
                  <c:v>12279</c:v>
                </c:pt>
                <c:pt idx="138">
                  <c:v>13978</c:v>
                </c:pt>
                <c:pt idx="139">
                  <c:v>8691</c:v>
                </c:pt>
                <c:pt idx="140">
                  <c:v>15679</c:v>
                </c:pt>
                <c:pt idx="141">
                  <c:v>7622</c:v>
                </c:pt>
                <c:pt idx="142">
                  <c:v>12182</c:v>
                </c:pt>
                <c:pt idx="143">
                  <c:v>9074</c:v>
                </c:pt>
                <c:pt idx="144">
                  <c:v>10752</c:v>
                </c:pt>
                <c:pt idx="145">
                  <c:v>11226</c:v>
                </c:pt>
                <c:pt idx="146">
                  <c:v>7493</c:v>
                </c:pt>
                <c:pt idx="147">
                  <c:v>14837</c:v>
                </c:pt>
                <c:pt idx="148">
                  <c:v>14440</c:v>
                </c:pt>
              </c:numCache>
            </c:numRef>
          </c:yVal>
          <c:smooth val="0"/>
          <c:extLst>
            <c:ext xmlns:c16="http://schemas.microsoft.com/office/drawing/2014/chart" uri="{C3380CC4-5D6E-409C-BE32-E72D297353CC}">
              <c16:uniqueId val="{00000001-7356-4248-9543-6940AE939C13}"/>
            </c:ext>
          </c:extLst>
        </c:ser>
        <c:ser>
          <c:idx val="1"/>
          <c:order val="1"/>
          <c:spPr>
            <a:ln w="25400" cap="rnd">
              <a:noFill/>
              <a:round/>
            </a:ln>
            <a:effectLst/>
          </c:spPr>
          <c:marker>
            <c:symbol val="circle"/>
            <c:size val="5"/>
            <c:spPr>
              <a:solidFill>
                <a:schemeClr val="accent4"/>
              </a:solidFill>
              <a:ln w="9525">
                <a:solidFill>
                  <a:schemeClr val="accent4"/>
                </a:solidFill>
              </a:ln>
              <a:effectLst/>
            </c:spPr>
          </c:marker>
          <c:trendline>
            <c:spPr>
              <a:ln w="28575" cap="rnd">
                <a:solidFill>
                  <a:schemeClr val="accent4"/>
                </a:solidFill>
                <a:prstDash val="solid"/>
              </a:ln>
              <a:effectLst/>
            </c:spPr>
            <c:trendlineType val="linear"/>
            <c:forward val="2"/>
            <c:backward val="10"/>
            <c:dispRSqr val="0"/>
            <c:dispEq val="0"/>
          </c:trendline>
          <c:xVal>
            <c:numRef>
              <c:f>Sheet1!$G$3:$G$151</c:f>
              <c:numCache>
                <c:formatCode>General</c:formatCode>
                <c:ptCount val="149"/>
                <c:pt idx="0">
                  <c:v>29</c:v>
                </c:pt>
                <c:pt idx="1">
                  <c:v>27</c:v>
                </c:pt>
                <c:pt idx="2">
                  <c:v>28</c:v>
                </c:pt>
                <c:pt idx="3">
                  <c:v>32</c:v>
                </c:pt>
                <c:pt idx="4">
                  <c:v>33</c:v>
                </c:pt>
                <c:pt idx="5">
                  <c:v>35</c:v>
                </c:pt>
                <c:pt idx="6">
                  <c:v>35</c:v>
                </c:pt>
                <c:pt idx="7">
                  <c:v>37</c:v>
                </c:pt>
                <c:pt idx="8">
                  <c:v>38</c:v>
                </c:pt>
                <c:pt idx="9">
                  <c:v>39</c:v>
                </c:pt>
                <c:pt idx="10">
                  <c:v>43</c:v>
                </c:pt>
                <c:pt idx="11">
                  <c:v>46</c:v>
                </c:pt>
                <c:pt idx="12">
                  <c:v>47</c:v>
                </c:pt>
                <c:pt idx="13">
                  <c:v>49</c:v>
                </c:pt>
                <c:pt idx="14">
                  <c:v>51</c:v>
                </c:pt>
                <c:pt idx="15">
                  <c:v>52</c:v>
                </c:pt>
                <c:pt idx="16">
                  <c:v>54</c:v>
                </c:pt>
                <c:pt idx="17">
                  <c:v>54</c:v>
                </c:pt>
                <c:pt idx="18">
                  <c:v>55</c:v>
                </c:pt>
                <c:pt idx="19">
                  <c:v>56</c:v>
                </c:pt>
                <c:pt idx="20">
                  <c:v>58</c:v>
                </c:pt>
                <c:pt idx="21">
                  <c:v>58</c:v>
                </c:pt>
                <c:pt idx="22">
                  <c:v>56</c:v>
                </c:pt>
                <c:pt idx="23">
                  <c:v>60</c:v>
                </c:pt>
                <c:pt idx="24">
                  <c:v>61</c:v>
                </c:pt>
                <c:pt idx="25">
                  <c:v>61</c:v>
                </c:pt>
                <c:pt idx="26">
                  <c:v>61</c:v>
                </c:pt>
                <c:pt idx="27">
                  <c:v>64</c:v>
                </c:pt>
                <c:pt idx="28">
                  <c:v>64</c:v>
                </c:pt>
                <c:pt idx="29">
                  <c:v>65</c:v>
                </c:pt>
                <c:pt idx="30">
                  <c:v>66</c:v>
                </c:pt>
                <c:pt idx="31">
                  <c:v>68</c:v>
                </c:pt>
                <c:pt idx="32">
                  <c:v>70</c:v>
                </c:pt>
                <c:pt idx="33">
                  <c:v>72</c:v>
                </c:pt>
                <c:pt idx="34">
                  <c:v>74</c:v>
                </c:pt>
                <c:pt idx="35">
                  <c:v>76</c:v>
                </c:pt>
                <c:pt idx="36">
                  <c:v>76</c:v>
                </c:pt>
                <c:pt idx="37">
                  <c:v>76</c:v>
                </c:pt>
                <c:pt idx="38">
                  <c:v>78</c:v>
                </c:pt>
                <c:pt idx="39">
                  <c:v>79</c:v>
                </c:pt>
                <c:pt idx="40">
                  <c:v>79</c:v>
                </c:pt>
                <c:pt idx="41">
                  <c:v>80</c:v>
                </c:pt>
                <c:pt idx="42">
                  <c:v>80</c:v>
                </c:pt>
                <c:pt idx="43">
                  <c:v>81</c:v>
                </c:pt>
                <c:pt idx="44">
                  <c:v>81</c:v>
                </c:pt>
                <c:pt idx="45">
                  <c:v>83</c:v>
                </c:pt>
                <c:pt idx="46">
                  <c:v>85</c:v>
                </c:pt>
                <c:pt idx="47">
                  <c:v>88</c:v>
                </c:pt>
                <c:pt idx="48">
                  <c:v>91</c:v>
                </c:pt>
                <c:pt idx="49">
                  <c:v>92</c:v>
                </c:pt>
                <c:pt idx="50">
                  <c:v>98</c:v>
                </c:pt>
                <c:pt idx="51">
                  <c:v>97</c:v>
                </c:pt>
                <c:pt idx="52">
                  <c:v>92</c:v>
                </c:pt>
                <c:pt idx="53">
                  <c:v>89</c:v>
                </c:pt>
                <c:pt idx="54">
                  <c:v>77</c:v>
                </c:pt>
                <c:pt idx="55">
                  <c:v>67</c:v>
                </c:pt>
                <c:pt idx="56">
                  <c:v>61</c:v>
                </c:pt>
                <c:pt idx="57">
                  <c:v>57</c:v>
                </c:pt>
                <c:pt idx="58">
                  <c:v>47</c:v>
                </c:pt>
                <c:pt idx="59">
                  <c:v>42</c:v>
                </c:pt>
                <c:pt idx="60">
                  <c:v>33</c:v>
                </c:pt>
                <c:pt idx="61">
                  <c:v>29</c:v>
                </c:pt>
                <c:pt idx="62">
                  <c:v>25</c:v>
                </c:pt>
                <c:pt idx="63">
                  <c:v>22</c:v>
                </c:pt>
                <c:pt idx="64">
                  <c:v>25</c:v>
                </c:pt>
                <c:pt idx="65">
                  <c:v>25</c:v>
                </c:pt>
                <c:pt idx="66">
                  <c:v>26</c:v>
                </c:pt>
                <c:pt idx="67">
                  <c:v>23</c:v>
                </c:pt>
                <c:pt idx="68">
                  <c:v>21</c:v>
                </c:pt>
                <c:pt idx="69">
                  <c:v>10</c:v>
                </c:pt>
                <c:pt idx="70">
                  <c:v>22</c:v>
                </c:pt>
                <c:pt idx="71">
                  <c:v>25</c:v>
                </c:pt>
                <c:pt idx="72">
                  <c:v>26</c:v>
                </c:pt>
                <c:pt idx="73">
                  <c:v>27</c:v>
                </c:pt>
                <c:pt idx="74">
                  <c:v>31</c:v>
                </c:pt>
                <c:pt idx="75">
                  <c:v>33</c:v>
                </c:pt>
                <c:pt idx="76">
                  <c:v>35</c:v>
                </c:pt>
                <c:pt idx="77">
                  <c:v>37</c:v>
                </c:pt>
                <c:pt idx="78">
                  <c:v>37</c:v>
                </c:pt>
                <c:pt idx="79">
                  <c:v>39</c:v>
                </c:pt>
                <c:pt idx="80">
                  <c:v>41</c:v>
                </c:pt>
                <c:pt idx="81">
                  <c:v>41</c:v>
                </c:pt>
                <c:pt idx="82">
                  <c:v>46</c:v>
                </c:pt>
                <c:pt idx="83">
                  <c:v>48</c:v>
                </c:pt>
                <c:pt idx="84">
                  <c:v>49</c:v>
                </c:pt>
                <c:pt idx="85">
                  <c:v>50</c:v>
                </c:pt>
                <c:pt idx="86">
                  <c:v>50</c:v>
                </c:pt>
                <c:pt idx="87">
                  <c:v>51</c:v>
                </c:pt>
                <c:pt idx="88">
                  <c:v>52</c:v>
                </c:pt>
                <c:pt idx="89">
                  <c:v>54</c:v>
                </c:pt>
                <c:pt idx="90">
                  <c:v>58</c:v>
                </c:pt>
                <c:pt idx="91">
                  <c:v>55</c:v>
                </c:pt>
                <c:pt idx="92">
                  <c:v>46</c:v>
                </c:pt>
                <c:pt idx="93">
                  <c:v>41</c:v>
                </c:pt>
                <c:pt idx="94">
                  <c:v>40</c:v>
                </c:pt>
                <c:pt idx="95">
                  <c:v>45</c:v>
                </c:pt>
                <c:pt idx="96">
                  <c:v>48</c:v>
                </c:pt>
                <c:pt idx="97">
                  <c:v>55</c:v>
                </c:pt>
                <c:pt idx="98">
                  <c:v>57</c:v>
                </c:pt>
                <c:pt idx="99">
                  <c:v>56</c:v>
                </c:pt>
                <c:pt idx="100">
                  <c:v>60</c:v>
                </c:pt>
                <c:pt idx="101">
                  <c:v>68</c:v>
                </c:pt>
                <c:pt idx="102">
                  <c:v>76</c:v>
                </c:pt>
                <c:pt idx="103">
                  <c:v>89</c:v>
                </c:pt>
                <c:pt idx="104">
                  <c:v>95</c:v>
                </c:pt>
                <c:pt idx="105">
                  <c:v>99</c:v>
                </c:pt>
                <c:pt idx="106">
                  <c:v>97</c:v>
                </c:pt>
                <c:pt idx="107">
                  <c:v>95</c:v>
                </c:pt>
                <c:pt idx="108">
                  <c:v>88</c:v>
                </c:pt>
                <c:pt idx="109">
                  <c:v>83</c:v>
                </c:pt>
                <c:pt idx="110">
                  <c:v>79</c:v>
                </c:pt>
                <c:pt idx="111">
                  <c:v>74</c:v>
                </c:pt>
                <c:pt idx="112">
                  <c:v>69</c:v>
                </c:pt>
                <c:pt idx="113">
                  <c:v>59</c:v>
                </c:pt>
                <c:pt idx="114">
                  <c:v>57</c:v>
                </c:pt>
                <c:pt idx="115">
                  <c:v>54</c:v>
                </c:pt>
                <c:pt idx="116">
                  <c:v>52</c:v>
                </c:pt>
                <c:pt idx="117">
                  <c:v>51</c:v>
                </c:pt>
                <c:pt idx="118">
                  <c:v>48</c:v>
                </c:pt>
                <c:pt idx="119">
                  <c:v>44</c:v>
                </c:pt>
                <c:pt idx="120">
                  <c:v>42</c:v>
                </c:pt>
                <c:pt idx="121">
                  <c:v>39</c:v>
                </c:pt>
                <c:pt idx="122">
                  <c:v>37</c:v>
                </c:pt>
                <c:pt idx="123">
                  <c:v>27</c:v>
                </c:pt>
                <c:pt idx="124">
                  <c:v>28</c:v>
                </c:pt>
                <c:pt idx="125">
                  <c:v>29</c:v>
                </c:pt>
                <c:pt idx="126">
                  <c:v>31</c:v>
                </c:pt>
                <c:pt idx="127">
                  <c:v>33</c:v>
                </c:pt>
                <c:pt idx="128">
                  <c:v>36</c:v>
                </c:pt>
                <c:pt idx="129">
                  <c:v>39</c:v>
                </c:pt>
                <c:pt idx="130">
                  <c:v>41</c:v>
                </c:pt>
                <c:pt idx="131">
                  <c:v>42</c:v>
                </c:pt>
                <c:pt idx="132">
                  <c:v>43</c:v>
                </c:pt>
                <c:pt idx="133">
                  <c:v>46</c:v>
                </c:pt>
                <c:pt idx="134">
                  <c:v>48</c:v>
                </c:pt>
                <c:pt idx="135">
                  <c:v>47</c:v>
                </c:pt>
                <c:pt idx="136">
                  <c:v>49</c:v>
                </c:pt>
                <c:pt idx="137">
                  <c:v>52</c:v>
                </c:pt>
                <c:pt idx="138">
                  <c:v>56</c:v>
                </c:pt>
                <c:pt idx="139">
                  <c:v>58</c:v>
                </c:pt>
                <c:pt idx="140">
                  <c:v>61</c:v>
                </c:pt>
                <c:pt idx="141">
                  <c:v>68</c:v>
                </c:pt>
                <c:pt idx="142">
                  <c:v>75</c:v>
                </c:pt>
                <c:pt idx="143">
                  <c:v>87</c:v>
                </c:pt>
                <c:pt idx="144">
                  <c:v>92</c:v>
                </c:pt>
                <c:pt idx="145">
                  <c:v>74</c:v>
                </c:pt>
                <c:pt idx="146">
                  <c:v>56</c:v>
                </c:pt>
                <c:pt idx="147">
                  <c:v>38</c:v>
                </c:pt>
                <c:pt idx="148">
                  <c:v>25</c:v>
                </c:pt>
              </c:numCache>
            </c:numRef>
          </c:xVal>
          <c:yVal>
            <c:numRef>
              <c:f>Sheet1!$H$3:$H$151</c:f>
              <c:numCache>
                <c:formatCode>General</c:formatCode>
                <c:ptCount val="149"/>
                <c:pt idx="0">
                  <c:v>18408</c:v>
                </c:pt>
                <c:pt idx="1">
                  <c:v>18606</c:v>
                </c:pt>
                <c:pt idx="2">
                  <c:v>13961</c:v>
                </c:pt>
                <c:pt idx="3">
                  <c:v>18274</c:v>
                </c:pt>
                <c:pt idx="4">
                  <c:v>14564</c:v>
                </c:pt>
                <c:pt idx="5">
                  <c:v>23142</c:v>
                </c:pt>
                <c:pt idx="6">
                  <c:v>16208</c:v>
                </c:pt>
                <c:pt idx="7">
                  <c:v>24594</c:v>
                </c:pt>
                <c:pt idx="8">
                  <c:v>29176</c:v>
                </c:pt>
                <c:pt idx="9">
                  <c:v>30666</c:v>
                </c:pt>
                <c:pt idx="10">
                  <c:v>15288</c:v>
                </c:pt>
                <c:pt idx="11">
                  <c:v>10146</c:v>
                </c:pt>
                <c:pt idx="12">
                  <c:v>6375</c:v>
                </c:pt>
                <c:pt idx="13">
                  <c:v>21617</c:v>
                </c:pt>
                <c:pt idx="14">
                  <c:v>6809</c:v>
                </c:pt>
                <c:pt idx="15">
                  <c:v>10700</c:v>
                </c:pt>
                <c:pt idx="16">
                  <c:v>5542</c:v>
                </c:pt>
                <c:pt idx="17">
                  <c:v>18020</c:v>
                </c:pt>
                <c:pt idx="18">
                  <c:v>18989</c:v>
                </c:pt>
                <c:pt idx="19">
                  <c:v>29337</c:v>
                </c:pt>
                <c:pt idx="20">
                  <c:v>26950</c:v>
                </c:pt>
                <c:pt idx="21">
                  <c:v>31973</c:v>
                </c:pt>
                <c:pt idx="22">
                  <c:v>6401</c:v>
                </c:pt>
                <c:pt idx="23">
                  <c:v>16548</c:v>
                </c:pt>
                <c:pt idx="24">
                  <c:v>22808</c:v>
                </c:pt>
                <c:pt idx="25">
                  <c:v>31030</c:v>
                </c:pt>
                <c:pt idx="26">
                  <c:v>4273</c:v>
                </c:pt>
                <c:pt idx="27">
                  <c:v>13753</c:v>
                </c:pt>
                <c:pt idx="28">
                  <c:v>26551</c:v>
                </c:pt>
                <c:pt idx="29">
                  <c:v>20837</c:v>
                </c:pt>
                <c:pt idx="30">
                  <c:v>4625</c:v>
                </c:pt>
                <c:pt idx="31">
                  <c:v>22506</c:v>
                </c:pt>
                <c:pt idx="32">
                  <c:v>16130</c:v>
                </c:pt>
                <c:pt idx="33">
                  <c:v>6335</c:v>
                </c:pt>
                <c:pt idx="34">
                  <c:v>17086</c:v>
                </c:pt>
                <c:pt idx="35">
                  <c:v>8854</c:v>
                </c:pt>
                <c:pt idx="36">
                  <c:v>19400</c:v>
                </c:pt>
                <c:pt idx="37">
                  <c:v>14053</c:v>
                </c:pt>
                <c:pt idx="38">
                  <c:v>17504</c:v>
                </c:pt>
                <c:pt idx="39">
                  <c:v>14319</c:v>
                </c:pt>
                <c:pt idx="40">
                  <c:v>6036</c:v>
                </c:pt>
                <c:pt idx="41">
                  <c:v>17539</c:v>
                </c:pt>
                <c:pt idx="42">
                  <c:v>16710</c:v>
                </c:pt>
                <c:pt idx="43">
                  <c:v>13591</c:v>
                </c:pt>
                <c:pt idx="44">
                  <c:v>19909</c:v>
                </c:pt>
                <c:pt idx="45">
                  <c:v>15156</c:v>
                </c:pt>
                <c:pt idx="46">
                  <c:v>18042</c:v>
                </c:pt>
                <c:pt idx="47">
                  <c:v>9785</c:v>
                </c:pt>
                <c:pt idx="48">
                  <c:v>6215</c:v>
                </c:pt>
                <c:pt idx="49">
                  <c:v>11958</c:v>
                </c:pt>
                <c:pt idx="50">
                  <c:v>6986</c:v>
                </c:pt>
                <c:pt idx="51">
                  <c:v>8131</c:v>
                </c:pt>
                <c:pt idx="52">
                  <c:v>12695</c:v>
                </c:pt>
                <c:pt idx="53">
                  <c:v>13837</c:v>
                </c:pt>
                <c:pt idx="54">
                  <c:v>23863</c:v>
                </c:pt>
                <c:pt idx="55">
                  <c:v>13381</c:v>
                </c:pt>
                <c:pt idx="56">
                  <c:v>32056</c:v>
                </c:pt>
                <c:pt idx="57">
                  <c:v>4706</c:v>
                </c:pt>
                <c:pt idx="58">
                  <c:v>8716</c:v>
                </c:pt>
                <c:pt idx="59">
                  <c:v>13355</c:v>
                </c:pt>
                <c:pt idx="60">
                  <c:v>19691</c:v>
                </c:pt>
                <c:pt idx="61">
                  <c:v>17707</c:v>
                </c:pt>
                <c:pt idx="62">
                  <c:v>17328</c:v>
                </c:pt>
                <c:pt idx="63">
                  <c:v>12443</c:v>
                </c:pt>
                <c:pt idx="64">
                  <c:v>11776</c:v>
                </c:pt>
                <c:pt idx="65">
                  <c:v>10388</c:v>
                </c:pt>
                <c:pt idx="66">
                  <c:v>12602</c:v>
                </c:pt>
                <c:pt idx="67">
                  <c:v>9625</c:v>
                </c:pt>
                <c:pt idx="68">
                  <c:v>10361</c:v>
                </c:pt>
                <c:pt idx="69">
                  <c:v>1990</c:v>
                </c:pt>
                <c:pt idx="70">
                  <c:v>7483</c:v>
                </c:pt>
                <c:pt idx="71">
                  <c:v>12388</c:v>
                </c:pt>
                <c:pt idx="72">
                  <c:v>8888</c:v>
                </c:pt>
                <c:pt idx="73">
                  <c:v>12858</c:v>
                </c:pt>
                <c:pt idx="74">
                  <c:v>12466</c:v>
                </c:pt>
                <c:pt idx="75">
                  <c:v>26067</c:v>
                </c:pt>
                <c:pt idx="76">
                  <c:v>20776</c:v>
                </c:pt>
                <c:pt idx="77">
                  <c:v>19581</c:v>
                </c:pt>
                <c:pt idx="78">
                  <c:v>26939</c:v>
                </c:pt>
                <c:pt idx="79">
                  <c:v>30846</c:v>
                </c:pt>
                <c:pt idx="80">
                  <c:v>23846</c:v>
                </c:pt>
                <c:pt idx="81">
                  <c:v>30184</c:v>
                </c:pt>
                <c:pt idx="82">
                  <c:v>11371</c:v>
                </c:pt>
                <c:pt idx="83">
                  <c:v>19589</c:v>
                </c:pt>
                <c:pt idx="84">
                  <c:v>7827</c:v>
                </c:pt>
                <c:pt idx="85">
                  <c:v>27437</c:v>
                </c:pt>
                <c:pt idx="86">
                  <c:v>15450</c:v>
                </c:pt>
                <c:pt idx="87">
                  <c:v>17287</c:v>
                </c:pt>
                <c:pt idx="88">
                  <c:v>8641</c:v>
                </c:pt>
                <c:pt idx="89">
                  <c:v>17204</c:v>
                </c:pt>
                <c:pt idx="90">
                  <c:v>5417</c:v>
                </c:pt>
                <c:pt idx="91">
                  <c:v>7362</c:v>
                </c:pt>
                <c:pt idx="92">
                  <c:v>22120</c:v>
                </c:pt>
                <c:pt idx="93">
                  <c:v>24126</c:v>
                </c:pt>
                <c:pt idx="94">
                  <c:v>14143</c:v>
                </c:pt>
                <c:pt idx="95">
                  <c:v>18680</c:v>
                </c:pt>
                <c:pt idx="96">
                  <c:v>9433</c:v>
                </c:pt>
                <c:pt idx="97">
                  <c:v>14655</c:v>
                </c:pt>
                <c:pt idx="98">
                  <c:v>19446</c:v>
                </c:pt>
                <c:pt idx="99">
                  <c:v>17917</c:v>
                </c:pt>
                <c:pt idx="100">
                  <c:v>22773</c:v>
                </c:pt>
                <c:pt idx="101">
                  <c:v>28713</c:v>
                </c:pt>
                <c:pt idx="102">
                  <c:v>8356</c:v>
                </c:pt>
                <c:pt idx="103">
                  <c:v>9219</c:v>
                </c:pt>
                <c:pt idx="104">
                  <c:v>6036</c:v>
                </c:pt>
                <c:pt idx="105">
                  <c:v>6005</c:v>
                </c:pt>
                <c:pt idx="106">
                  <c:v>9894</c:v>
                </c:pt>
                <c:pt idx="107">
                  <c:v>4650</c:v>
                </c:pt>
                <c:pt idx="108">
                  <c:v>9514</c:v>
                </c:pt>
                <c:pt idx="109">
                  <c:v>8728</c:v>
                </c:pt>
                <c:pt idx="110">
                  <c:v>13710</c:v>
                </c:pt>
                <c:pt idx="111">
                  <c:v>16501</c:v>
                </c:pt>
                <c:pt idx="112">
                  <c:v>22789</c:v>
                </c:pt>
                <c:pt idx="113">
                  <c:v>28725</c:v>
                </c:pt>
                <c:pt idx="114">
                  <c:v>12414</c:v>
                </c:pt>
                <c:pt idx="115">
                  <c:v>23174</c:v>
                </c:pt>
                <c:pt idx="116">
                  <c:v>31425</c:v>
                </c:pt>
                <c:pt idx="117">
                  <c:v>30211</c:v>
                </c:pt>
                <c:pt idx="118">
                  <c:v>14454</c:v>
                </c:pt>
                <c:pt idx="119">
                  <c:v>16123</c:v>
                </c:pt>
                <c:pt idx="120">
                  <c:v>17843</c:v>
                </c:pt>
                <c:pt idx="121">
                  <c:v>14343</c:v>
                </c:pt>
                <c:pt idx="122">
                  <c:v>24807</c:v>
                </c:pt>
                <c:pt idx="123">
                  <c:v>12861</c:v>
                </c:pt>
                <c:pt idx="124">
                  <c:v>17648</c:v>
                </c:pt>
                <c:pt idx="125">
                  <c:v>19348</c:v>
                </c:pt>
                <c:pt idx="126">
                  <c:v>19284</c:v>
                </c:pt>
                <c:pt idx="127">
                  <c:v>15477</c:v>
                </c:pt>
                <c:pt idx="128">
                  <c:v>11346</c:v>
                </c:pt>
                <c:pt idx="129">
                  <c:v>11871</c:v>
                </c:pt>
                <c:pt idx="130">
                  <c:v>12903</c:v>
                </c:pt>
                <c:pt idx="131">
                  <c:v>18341</c:v>
                </c:pt>
                <c:pt idx="132">
                  <c:v>30782</c:v>
                </c:pt>
                <c:pt idx="133">
                  <c:v>10759</c:v>
                </c:pt>
                <c:pt idx="134">
                  <c:v>10861</c:v>
                </c:pt>
                <c:pt idx="135">
                  <c:v>30923</c:v>
                </c:pt>
                <c:pt idx="136">
                  <c:v>18516</c:v>
                </c:pt>
                <c:pt idx="137">
                  <c:v>21034</c:v>
                </c:pt>
                <c:pt idx="138">
                  <c:v>27486</c:v>
                </c:pt>
                <c:pt idx="139">
                  <c:v>30998</c:v>
                </c:pt>
                <c:pt idx="140">
                  <c:v>2504</c:v>
                </c:pt>
                <c:pt idx="141">
                  <c:v>23975</c:v>
                </c:pt>
                <c:pt idx="142">
                  <c:v>17026</c:v>
                </c:pt>
                <c:pt idx="143">
                  <c:v>18992</c:v>
                </c:pt>
                <c:pt idx="144">
                  <c:v>12621</c:v>
                </c:pt>
                <c:pt idx="145">
                  <c:v>27243</c:v>
                </c:pt>
                <c:pt idx="146">
                  <c:v>27798</c:v>
                </c:pt>
                <c:pt idx="147">
                  <c:v>16457</c:v>
                </c:pt>
                <c:pt idx="148">
                  <c:v>10937</c:v>
                </c:pt>
              </c:numCache>
            </c:numRef>
          </c:yVal>
          <c:smooth val="0"/>
          <c:extLst>
            <c:ext xmlns:c16="http://schemas.microsoft.com/office/drawing/2014/chart" uri="{C3380CC4-5D6E-409C-BE32-E72D297353CC}">
              <c16:uniqueId val="{00000003-7356-4248-9543-6940AE939C13}"/>
            </c:ext>
          </c:extLst>
        </c:ser>
        <c:dLbls>
          <c:showLegendKey val="0"/>
          <c:showVal val="0"/>
          <c:showCatName val="0"/>
          <c:showSerName val="0"/>
          <c:showPercent val="0"/>
          <c:showBubbleSize val="0"/>
        </c:dLbls>
        <c:axId val="1374153615"/>
        <c:axId val="1264087679"/>
      </c:scatterChart>
      <c:valAx>
        <c:axId val="1374153615"/>
        <c:scaling>
          <c:orientation val="minMax"/>
          <c:max val="10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ja-JP" sz="2400" dirty="0"/>
                  <a:t>duty</a:t>
                </a:r>
                <a:r>
                  <a:rPr lang="en-US" altLang="ja-JP" sz="2400" baseline="0" dirty="0"/>
                  <a:t> (%)</a:t>
                </a:r>
                <a:endParaRPr lang="ja-JP" altLang="en-US" sz="2400"/>
              </a:p>
            </c:rich>
          </c:tx>
          <c:layout>
            <c:manualLayout>
              <c:xMode val="edge"/>
              <c:yMode val="edge"/>
              <c:x val="0.49948948708613117"/>
              <c:y val="0.87305929519834158"/>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ja-JP"/>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ja-JP"/>
          </a:p>
        </c:txPr>
        <c:crossAx val="1264087679"/>
        <c:crosses val="autoZero"/>
        <c:crossBetween val="midCat"/>
      </c:valAx>
      <c:valAx>
        <c:axId val="1264087679"/>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r>
                  <a:rPr lang="ja-JP" altLang="en-US" sz="2400"/>
                  <a:t>最大周波数成分</a:t>
                </a:r>
                <a:endParaRPr lang="en-US" altLang="ja-JP" sz="2400" dirty="0"/>
              </a:p>
            </c:rich>
          </c:tx>
          <c:overlay val="0"/>
          <c:spPr>
            <a:noFill/>
            <a:ln>
              <a:noFill/>
            </a:ln>
            <a:effectLst/>
          </c:spPr>
          <c:txPr>
            <a:bodyPr rot="-54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ja-JP"/>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ja-JP"/>
          </a:p>
        </c:txPr>
        <c:crossAx val="1374153615"/>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scatterChart>
        <c:scatterStyle val="lineMarker"/>
        <c:varyColors val="0"/>
        <c:ser>
          <c:idx val="1"/>
          <c:order val="0"/>
          <c:tx>
            <c:v>正常</c:v>
          </c:tx>
          <c:spPr>
            <a:ln w="25400" cap="rnd">
              <a:noFill/>
              <a:round/>
            </a:ln>
            <a:effectLst/>
          </c:spPr>
          <c:marker>
            <c:symbol val="circle"/>
            <c:size val="5"/>
            <c:spPr>
              <a:solidFill>
                <a:srgbClr val="53BF71"/>
              </a:solidFill>
              <a:ln w="9525">
                <a:solidFill>
                  <a:srgbClr val="53BF71"/>
                </a:solidFill>
              </a:ln>
              <a:effectLst/>
            </c:spPr>
          </c:marker>
          <c:trendline>
            <c:spPr>
              <a:ln w="28575" cap="rnd">
                <a:solidFill>
                  <a:srgbClr val="53BF71"/>
                </a:solidFill>
                <a:prstDash val="solid"/>
              </a:ln>
              <a:effectLst/>
            </c:spPr>
            <c:trendlineType val="linear"/>
            <c:forward val="10"/>
            <c:backward val="30"/>
            <c:dispRSqr val="0"/>
            <c:dispEq val="0"/>
          </c:trendline>
          <c:xVal>
            <c:numRef>
              <c:f>Sheet2!$B$3:$B$153</c:f>
              <c:numCache>
                <c:formatCode>General</c:formatCode>
                <c:ptCount val="151"/>
                <c:pt idx="0">
                  <c:v>46</c:v>
                </c:pt>
                <c:pt idx="1">
                  <c:v>46</c:v>
                </c:pt>
                <c:pt idx="2">
                  <c:v>46</c:v>
                </c:pt>
                <c:pt idx="3">
                  <c:v>46</c:v>
                </c:pt>
                <c:pt idx="4">
                  <c:v>47</c:v>
                </c:pt>
                <c:pt idx="5">
                  <c:v>47</c:v>
                </c:pt>
                <c:pt idx="6">
                  <c:v>47</c:v>
                </c:pt>
                <c:pt idx="7">
                  <c:v>46</c:v>
                </c:pt>
                <c:pt idx="8">
                  <c:v>46</c:v>
                </c:pt>
                <c:pt idx="9">
                  <c:v>46</c:v>
                </c:pt>
                <c:pt idx="10">
                  <c:v>46</c:v>
                </c:pt>
                <c:pt idx="11">
                  <c:v>46</c:v>
                </c:pt>
                <c:pt idx="12">
                  <c:v>46</c:v>
                </c:pt>
                <c:pt idx="13">
                  <c:v>56</c:v>
                </c:pt>
                <c:pt idx="14">
                  <c:v>74</c:v>
                </c:pt>
                <c:pt idx="15">
                  <c:v>35</c:v>
                </c:pt>
                <c:pt idx="16">
                  <c:v>99</c:v>
                </c:pt>
                <c:pt idx="17">
                  <c:v>78</c:v>
                </c:pt>
                <c:pt idx="18">
                  <c:v>61</c:v>
                </c:pt>
                <c:pt idx="19">
                  <c:v>74</c:v>
                </c:pt>
                <c:pt idx="20">
                  <c:v>80</c:v>
                </c:pt>
                <c:pt idx="21">
                  <c:v>80</c:v>
                </c:pt>
                <c:pt idx="22">
                  <c:v>90</c:v>
                </c:pt>
                <c:pt idx="23">
                  <c:v>99</c:v>
                </c:pt>
                <c:pt idx="24">
                  <c:v>86</c:v>
                </c:pt>
                <c:pt idx="25">
                  <c:v>79</c:v>
                </c:pt>
                <c:pt idx="26">
                  <c:v>79</c:v>
                </c:pt>
                <c:pt idx="27">
                  <c:v>62</c:v>
                </c:pt>
                <c:pt idx="28">
                  <c:v>47</c:v>
                </c:pt>
                <c:pt idx="29">
                  <c:v>54</c:v>
                </c:pt>
                <c:pt idx="30">
                  <c:v>64</c:v>
                </c:pt>
                <c:pt idx="31">
                  <c:v>67</c:v>
                </c:pt>
                <c:pt idx="32">
                  <c:v>58</c:v>
                </c:pt>
                <c:pt idx="33">
                  <c:v>59</c:v>
                </c:pt>
                <c:pt idx="34">
                  <c:v>64</c:v>
                </c:pt>
                <c:pt idx="35">
                  <c:v>62</c:v>
                </c:pt>
                <c:pt idx="36">
                  <c:v>65</c:v>
                </c:pt>
                <c:pt idx="37">
                  <c:v>60</c:v>
                </c:pt>
                <c:pt idx="38">
                  <c:v>63</c:v>
                </c:pt>
                <c:pt idx="39">
                  <c:v>62</c:v>
                </c:pt>
                <c:pt idx="40">
                  <c:v>68</c:v>
                </c:pt>
                <c:pt idx="41">
                  <c:v>62</c:v>
                </c:pt>
                <c:pt idx="42">
                  <c:v>70</c:v>
                </c:pt>
                <c:pt idx="43">
                  <c:v>74</c:v>
                </c:pt>
                <c:pt idx="44">
                  <c:v>55</c:v>
                </c:pt>
                <c:pt idx="45">
                  <c:v>84</c:v>
                </c:pt>
                <c:pt idx="46">
                  <c:v>70</c:v>
                </c:pt>
                <c:pt idx="47">
                  <c:v>44</c:v>
                </c:pt>
                <c:pt idx="48">
                  <c:v>57</c:v>
                </c:pt>
                <c:pt idx="49">
                  <c:v>62</c:v>
                </c:pt>
                <c:pt idx="50">
                  <c:v>76</c:v>
                </c:pt>
                <c:pt idx="51">
                  <c:v>88</c:v>
                </c:pt>
                <c:pt idx="52">
                  <c:v>76</c:v>
                </c:pt>
                <c:pt idx="53">
                  <c:v>61</c:v>
                </c:pt>
                <c:pt idx="54">
                  <c:v>47</c:v>
                </c:pt>
                <c:pt idx="55">
                  <c:v>41</c:v>
                </c:pt>
                <c:pt idx="56">
                  <c:v>56</c:v>
                </c:pt>
                <c:pt idx="57">
                  <c:v>72</c:v>
                </c:pt>
                <c:pt idx="58">
                  <c:v>86</c:v>
                </c:pt>
                <c:pt idx="59">
                  <c:v>60</c:v>
                </c:pt>
                <c:pt idx="60">
                  <c:v>41</c:v>
                </c:pt>
                <c:pt idx="61">
                  <c:v>30</c:v>
                </c:pt>
                <c:pt idx="62">
                  <c:v>45</c:v>
                </c:pt>
                <c:pt idx="63">
                  <c:v>48</c:v>
                </c:pt>
                <c:pt idx="64">
                  <c:v>51</c:v>
                </c:pt>
                <c:pt idx="65">
                  <c:v>55</c:v>
                </c:pt>
                <c:pt idx="66">
                  <c:v>59</c:v>
                </c:pt>
                <c:pt idx="67">
                  <c:v>71</c:v>
                </c:pt>
                <c:pt idx="68">
                  <c:v>76</c:v>
                </c:pt>
                <c:pt idx="69">
                  <c:v>46</c:v>
                </c:pt>
                <c:pt idx="70">
                  <c:v>55</c:v>
                </c:pt>
                <c:pt idx="71">
                  <c:v>58</c:v>
                </c:pt>
                <c:pt idx="72">
                  <c:v>60</c:v>
                </c:pt>
                <c:pt idx="73">
                  <c:v>64</c:v>
                </c:pt>
                <c:pt idx="74">
                  <c:v>42</c:v>
                </c:pt>
                <c:pt idx="75">
                  <c:v>50</c:v>
                </c:pt>
                <c:pt idx="76">
                  <c:v>60</c:v>
                </c:pt>
                <c:pt idx="77">
                  <c:v>51</c:v>
                </c:pt>
                <c:pt idx="78">
                  <c:v>67</c:v>
                </c:pt>
                <c:pt idx="79">
                  <c:v>68</c:v>
                </c:pt>
                <c:pt idx="80">
                  <c:v>55</c:v>
                </c:pt>
                <c:pt idx="81">
                  <c:v>55</c:v>
                </c:pt>
                <c:pt idx="82">
                  <c:v>55</c:v>
                </c:pt>
                <c:pt idx="83">
                  <c:v>79</c:v>
                </c:pt>
                <c:pt idx="84">
                  <c:v>63</c:v>
                </c:pt>
                <c:pt idx="85">
                  <c:v>68</c:v>
                </c:pt>
                <c:pt idx="86">
                  <c:v>56</c:v>
                </c:pt>
                <c:pt idx="87">
                  <c:v>56</c:v>
                </c:pt>
                <c:pt idx="88">
                  <c:v>45</c:v>
                </c:pt>
                <c:pt idx="89">
                  <c:v>49</c:v>
                </c:pt>
                <c:pt idx="90">
                  <c:v>33</c:v>
                </c:pt>
                <c:pt idx="91">
                  <c:v>55</c:v>
                </c:pt>
                <c:pt idx="92">
                  <c:v>65</c:v>
                </c:pt>
                <c:pt idx="93">
                  <c:v>73</c:v>
                </c:pt>
                <c:pt idx="94">
                  <c:v>83</c:v>
                </c:pt>
                <c:pt idx="95">
                  <c:v>61</c:v>
                </c:pt>
                <c:pt idx="96">
                  <c:v>55</c:v>
                </c:pt>
                <c:pt idx="97">
                  <c:v>76</c:v>
                </c:pt>
                <c:pt idx="98">
                  <c:v>68</c:v>
                </c:pt>
                <c:pt idx="99">
                  <c:v>88</c:v>
                </c:pt>
                <c:pt idx="100">
                  <c:v>67</c:v>
                </c:pt>
                <c:pt idx="101">
                  <c:v>81</c:v>
                </c:pt>
                <c:pt idx="102">
                  <c:v>67</c:v>
                </c:pt>
                <c:pt idx="103">
                  <c:v>57</c:v>
                </c:pt>
                <c:pt idx="104">
                  <c:v>60</c:v>
                </c:pt>
                <c:pt idx="105">
                  <c:v>70</c:v>
                </c:pt>
                <c:pt idx="106">
                  <c:v>79</c:v>
                </c:pt>
                <c:pt idx="107">
                  <c:v>61</c:v>
                </c:pt>
                <c:pt idx="108">
                  <c:v>43</c:v>
                </c:pt>
                <c:pt idx="109">
                  <c:v>61</c:v>
                </c:pt>
                <c:pt idx="110">
                  <c:v>59</c:v>
                </c:pt>
                <c:pt idx="111">
                  <c:v>72</c:v>
                </c:pt>
                <c:pt idx="112">
                  <c:v>72</c:v>
                </c:pt>
                <c:pt idx="113">
                  <c:v>72</c:v>
                </c:pt>
                <c:pt idx="114">
                  <c:v>87</c:v>
                </c:pt>
                <c:pt idx="115">
                  <c:v>99</c:v>
                </c:pt>
                <c:pt idx="116">
                  <c:v>79</c:v>
                </c:pt>
                <c:pt idx="117">
                  <c:v>64</c:v>
                </c:pt>
                <c:pt idx="118">
                  <c:v>45</c:v>
                </c:pt>
                <c:pt idx="119">
                  <c:v>36</c:v>
                </c:pt>
                <c:pt idx="120">
                  <c:v>34</c:v>
                </c:pt>
                <c:pt idx="121">
                  <c:v>36</c:v>
                </c:pt>
                <c:pt idx="122">
                  <c:v>36</c:v>
                </c:pt>
                <c:pt idx="123">
                  <c:v>37</c:v>
                </c:pt>
                <c:pt idx="124">
                  <c:v>38</c:v>
                </c:pt>
                <c:pt idx="125">
                  <c:v>40</c:v>
                </c:pt>
                <c:pt idx="126">
                  <c:v>35</c:v>
                </c:pt>
                <c:pt idx="127">
                  <c:v>31</c:v>
                </c:pt>
                <c:pt idx="128">
                  <c:v>48</c:v>
                </c:pt>
                <c:pt idx="129">
                  <c:v>41</c:v>
                </c:pt>
                <c:pt idx="130">
                  <c:v>35</c:v>
                </c:pt>
                <c:pt idx="131">
                  <c:v>35</c:v>
                </c:pt>
                <c:pt idx="132">
                  <c:v>40</c:v>
                </c:pt>
                <c:pt idx="133">
                  <c:v>36</c:v>
                </c:pt>
                <c:pt idx="134">
                  <c:v>51</c:v>
                </c:pt>
                <c:pt idx="135">
                  <c:v>43</c:v>
                </c:pt>
                <c:pt idx="136">
                  <c:v>42</c:v>
                </c:pt>
                <c:pt idx="137">
                  <c:v>37</c:v>
                </c:pt>
                <c:pt idx="138">
                  <c:v>53</c:v>
                </c:pt>
                <c:pt idx="139">
                  <c:v>49</c:v>
                </c:pt>
                <c:pt idx="140">
                  <c:v>44</c:v>
                </c:pt>
                <c:pt idx="141">
                  <c:v>40</c:v>
                </c:pt>
                <c:pt idx="142">
                  <c:v>34</c:v>
                </c:pt>
                <c:pt idx="143">
                  <c:v>41</c:v>
                </c:pt>
                <c:pt idx="144">
                  <c:v>43</c:v>
                </c:pt>
                <c:pt idx="145">
                  <c:v>38</c:v>
                </c:pt>
                <c:pt idx="146">
                  <c:v>31</c:v>
                </c:pt>
                <c:pt idx="147">
                  <c:v>44</c:v>
                </c:pt>
                <c:pt idx="148">
                  <c:v>45</c:v>
                </c:pt>
                <c:pt idx="149">
                  <c:v>51</c:v>
                </c:pt>
                <c:pt idx="150">
                  <c:v>65</c:v>
                </c:pt>
              </c:numCache>
            </c:numRef>
          </c:xVal>
          <c:yVal>
            <c:numRef>
              <c:f>Sheet2!$C$3:$C$153</c:f>
              <c:numCache>
                <c:formatCode>General</c:formatCode>
                <c:ptCount val="151"/>
                <c:pt idx="0">
                  <c:v>6192</c:v>
                </c:pt>
                <c:pt idx="1">
                  <c:v>5038</c:v>
                </c:pt>
                <c:pt idx="2">
                  <c:v>14805</c:v>
                </c:pt>
                <c:pt idx="3">
                  <c:v>16535</c:v>
                </c:pt>
                <c:pt idx="4">
                  <c:v>4333</c:v>
                </c:pt>
                <c:pt idx="5">
                  <c:v>14875</c:v>
                </c:pt>
                <c:pt idx="6">
                  <c:v>15266</c:v>
                </c:pt>
                <c:pt idx="7">
                  <c:v>13099</c:v>
                </c:pt>
                <c:pt idx="8">
                  <c:v>14207</c:v>
                </c:pt>
                <c:pt idx="9">
                  <c:v>8672</c:v>
                </c:pt>
                <c:pt idx="10">
                  <c:v>12885</c:v>
                </c:pt>
                <c:pt idx="11">
                  <c:v>7645</c:v>
                </c:pt>
                <c:pt idx="12">
                  <c:v>5936</c:v>
                </c:pt>
                <c:pt idx="13">
                  <c:v>15726</c:v>
                </c:pt>
                <c:pt idx="14">
                  <c:v>12662</c:v>
                </c:pt>
                <c:pt idx="15">
                  <c:v>3975</c:v>
                </c:pt>
                <c:pt idx="16">
                  <c:v>2659</c:v>
                </c:pt>
                <c:pt idx="17">
                  <c:v>2631</c:v>
                </c:pt>
                <c:pt idx="18">
                  <c:v>15091</c:v>
                </c:pt>
                <c:pt idx="19">
                  <c:v>9254</c:v>
                </c:pt>
                <c:pt idx="20">
                  <c:v>10701</c:v>
                </c:pt>
                <c:pt idx="21">
                  <c:v>2263</c:v>
                </c:pt>
                <c:pt idx="22">
                  <c:v>1881</c:v>
                </c:pt>
                <c:pt idx="23">
                  <c:v>5199</c:v>
                </c:pt>
                <c:pt idx="24">
                  <c:v>2846</c:v>
                </c:pt>
                <c:pt idx="25">
                  <c:v>6407</c:v>
                </c:pt>
                <c:pt idx="26">
                  <c:v>7372</c:v>
                </c:pt>
                <c:pt idx="27">
                  <c:v>8299</c:v>
                </c:pt>
                <c:pt idx="28">
                  <c:v>6206</c:v>
                </c:pt>
                <c:pt idx="29">
                  <c:v>3071</c:v>
                </c:pt>
                <c:pt idx="30">
                  <c:v>1017</c:v>
                </c:pt>
                <c:pt idx="31">
                  <c:v>8346</c:v>
                </c:pt>
                <c:pt idx="32">
                  <c:v>10343</c:v>
                </c:pt>
                <c:pt idx="33">
                  <c:v>14243</c:v>
                </c:pt>
                <c:pt idx="34">
                  <c:v>4296</c:v>
                </c:pt>
                <c:pt idx="35">
                  <c:v>14319</c:v>
                </c:pt>
                <c:pt idx="36">
                  <c:v>11880</c:v>
                </c:pt>
                <c:pt idx="37">
                  <c:v>11859</c:v>
                </c:pt>
                <c:pt idx="38">
                  <c:v>9181</c:v>
                </c:pt>
                <c:pt idx="39">
                  <c:v>1073</c:v>
                </c:pt>
                <c:pt idx="40">
                  <c:v>6034</c:v>
                </c:pt>
                <c:pt idx="41">
                  <c:v>11860</c:v>
                </c:pt>
                <c:pt idx="42">
                  <c:v>3203</c:v>
                </c:pt>
                <c:pt idx="43">
                  <c:v>4629</c:v>
                </c:pt>
                <c:pt idx="44">
                  <c:v>3845</c:v>
                </c:pt>
                <c:pt idx="45">
                  <c:v>1580</c:v>
                </c:pt>
                <c:pt idx="46">
                  <c:v>12892</c:v>
                </c:pt>
                <c:pt idx="47">
                  <c:v>13493</c:v>
                </c:pt>
                <c:pt idx="48">
                  <c:v>6353</c:v>
                </c:pt>
                <c:pt idx="49">
                  <c:v>1072</c:v>
                </c:pt>
                <c:pt idx="50">
                  <c:v>4965</c:v>
                </c:pt>
                <c:pt idx="51">
                  <c:v>8335</c:v>
                </c:pt>
                <c:pt idx="52">
                  <c:v>10688</c:v>
                </c:pt>
                <c:pt idx="53">
                  <c:v>3440</c:v>
                </c:pt>
                <c:pt idx="54">
                  <c:v>4540</c:v>
                </c:pt>
                <c:pt idx="55">
                  <c:v>7045</c:v>
                </c:pt>
                <c:pt idx="56">
                  <c:v>7605</c:v>
                </c:pt>
                <c:pt idx="57">
                  <c:v>7987</c:v>
                </c:pt>
                <c:pt idx="58">
                  <c:v>7050</c:v>
                </c:pt>
                <c:pt idx="59">
                  <c:v>3153</c:v>
                </c:pt>
                <c:pt idx="60">
                  <c:v>13482</c:v>
                </c:pt>
                <c:pt idx="61">
                  <c:v>7828</c:v>
                </c:pt>
                <c:pt idx="62">
                  <c:v>5361</c:v>
                </c:pt>
                <c:pt idx="63">
                  <c:v>9050</c:v>
                </c:pt>
                <c:pt idx="64">
                  <c:v>12450</c:v>
                </c:pt>
                <c:pt idx="65">
                  <c:v>12746</c:v>
                </c:pt>
                <c:pt idx="66">
                  <c:v>11031</c:v>
                </c:pt>
                <c:pt idx="67">
                  <c:v>12802</c:v>
                </c:pt>
                <c:pt idx="68">
                  <c:v>2092</c:v>
                </c:pt>
                <c:pt idx="69">
                  <c:v>10497</c:v>
                </c:pt>
                <c:pt idx="70">
                  <c:v>12214</c:v>
                </c:pt>
                <c:pt idx="71">
                  <c:v>4989</c:v>
                </c:pt>
                <c:pt idx="72">
                  <c:v>3946</c:v>
                </c:pt>
                <c:pt idx="73">
                  <c:v>10428</c:v>
                </c:pt>
                <c:pt idx="74">
                  <c:v>12822</c:v>
                </c:pt>
                <c:pt idx="75">
                  <c:v>10732</c:v>
                </c:pt>
                <c:pt idx="76">
                  <c:v>11721</c:v>
                </c:pt>
                <c:pt idx="77">
                  <c:v>8218</c:v>
                </c:pt>
                <c:pt idx="78">
                  <c:v>10386</c:v>
                </c:pt>
                <c:pt idx="79">
                  <c:v>7829</c:v>
                </c:pt>
                <c:pt idx="80">
                  <c:v>2792</c:v>
                </c:pt>
                <c:pt idx="81">
                  <c:v>4463</c:v>
                </c:pt>
                <c:pt idx="82">
                  <c:v>2817</c:v>
                </c:pt>
                <c:pt idx="83">
                  <c:v>1964</c:v>
                </c:pt>
                <c:pt idx="84">
                  <c:v>3371</c:v>
                </c:pt>
                <c:pt idx="85">
                  <c:v>10070</c:v>
                </c:pt>
                <c:pt idx="86">
                  <c:v>8067</c:v>
                </c:pt>
                <c:pt idx="87">
                  <c:v>2725</c:v>
                </c:pt>
                <c:pt idx="88">
                  <c:v>17435</c:v>
                </c:pt>
                <c:pt idx="89">
                  <c:v>11683</c:v>
                </c:pt>
                <c:pt idx="90">
                  <c:v>8434</c:v>
                </c:pt>
                <c:pt idx="91">
                  <c:v>3170</c:v>
                </c:pt>
                <c:pt idx="92">
                  <c:v>11275</c:v>
                </c:pt>
                <c:pt idx="93">
                  <c:v>8356</c:v>
                </c:pt>
                <c:pt idx="94">
                  <c:v>2669</c:v>
                </c:pt>
                <c:pt idx="95">
                  <c:v>5179</c:v>
                </c:pt>
                <c:pt idx="96">
                  <c:v>8910</c:v>
                </c:pt>
                <c:pt idx="97">
                  <c:v>9403</c:v>
                </c:pt>
                <c:pt idx="98">
                  <c:v>10957</c:v>
                </c:pt>
                <c:pt idx="99">
                  <c:v>1670</c:v>
                </c:pt>
                <c:pt idx="100">
                  <c:v>10273</c:v>
                </c:pt>
                <c:pt idx="101">
                  <c:v>6247</c:v>
                </c:pt>
                <c:pt idx="102">
                  <c:v>7557</c:v>
                </c:pt>
                <c:pt idx="103">
                  <c:v>4705</c:v>
                </c:pt>
                <c:pt idx="104">
                  <c:v>10751</c:v>
                </c:pt>
                <c:pt idx="105">
                  <c:v>1741</c:v>
                </c:pt>
                <c:pt idx="106">
                  <c:v>7749</c:v>
                </c:pt>
                <c:pt idx="107">
                  <c:v>4363</c:v>
                </c:pt>
                <c:pt idx="108">
                  <c:v>16768</c:v>
                </c:pt>
                <c:pt idx="109">
                  <c:v>9678</c:v>
                </c:pt>
                <c:pt idx="110">
                  <c:v>8766</c:v>
                </c:pt>
                <c:pt idx="111">
                  <c:v>1942</c:v>
                </c:pt>
                <c:pt idx="112">
                  <c:v>7562</c:v>
                </c:pt>
                <c:pt idx="113">
                  <c:v>2963</c:v>
                </c:pt>
                <c:pt idx="114">
                  <c:v>1077</c:v>
                </c:pt>
                <c:pt idx="115">
                  <c:v>3688</c:v>
                </c:pt>
                <c:pt idx="116">
                  <c:v>7996</c:v>
                </c:pt>
                <c:pt idx="117">
                  <c:v>5168</c:v>
                </c:pt>
                <c:pt idx="118">
                  <c:v>5577</c:v>
                </c:pt>
                <c:pt idx="119">
                  <c:v>10759</c:v>
                </c:pt>
                <c:pt idx="120">
                  <c:v>13419</c:v>
                </c:pt>
                <c:pt idx="121">
                  <c:v>13162</c:v>
                </c:pt>
                <c:pt idx="122">
                  <c:v>13424</c:v>
                </c:pt>
                <c:pt idx="123">
                  <c:v>8521</c:v>
                </c:pt>
                <c:pt idx="124">
                  <c:v>14373</c:v>
                </c:pt>
                <c:pt idx="125">
                  <c:v>16859</c:v>
                </c:pt>
                <c:pt idx="126">
                  <c:v>6519</c:v>
                </c:pt>
                <c:pt idx="127">
                  <c:v>13382</c:v>
                </c:pt>
                <c:pt idx="128">
                  <c:v>3848</c:v>
                </c:pt>
                <c:pt idx="129">
                  <c:v>15961</c:v>
                </c:pt>
                <c:pt idx="130">
                  <c:v>10711</c:v>
                </c:pt>
                <c:pt idx="131">
                  <c:v>10003</c:v>
                </c:pt>
                <c:pt idx="132">
                  <c:v>7186</c:v>
                </c:pt>
                <c:pt idx="133">
                  <c:v>12365</c:v>
                </c:pt>
                <c:pt idx="134">
                  <c:v>3763</c:v>
                </c:pt>
                <c:pt idx="135">
                  <c:v>14111</c:v>
                </c:pt>
                <c:pt idx="136">
                  <c:v>17551</c:v>
                </c:pt>
                <c:pt idx="137">
                  <c:v>14784</c:v>
                </c:pt>
                <c:pt idx="138">
                  <c:v>9418</c:v>
                </c:pt>
                <c:pt idx="139">
                  <c:v>9696</c:v>
                </c:pt>
                <c:pt idx="140">
                  <c:v>16771</c:v>
                </c:pt>
                <c:pt idx="141">
                  <c:v>8072</c:v>
                </c:pt>
                <c:pt idx="142">
                  <c:v>10526</c:v>
                </c:pt>
                <c:pt idx="143">
                  <c:v>11476</c:v>
                </c:pt>
                <c:pt idx="144">
                  <c:v>9860</c:v>
                </c:pt>
                <c:pt idx="145">
                  <c:v>15077</c:v>
                </c:pt>
                <c:pt idx="146">
                  <c:v>6795</c:v>
                </c:pt>
                <c:pt idx="147">
                  <c:v>7956</c:v>
                </c:pt>
                <c:pt idx="148">
                  <c:v>14170</c:v>
                </c:pt>
                <c:pt idx="149">
                  <c:v>7314</c:v>
                </c:pt>
                <c:pt idx="150">
                  <c:v>11125</c:v>
                </c:pt>
              </c:numCache>
            </c:numRef>
          </c:yVal>
          <c:smooth val="0"/>
          <c:extLst>
            <c:ext xmlns:c16="http://schemas.microsoft.com/office/drawing/2014/chart" uri="{C3380CC4-5D6E-409C-BE32-E72D297353CC}">
              <c16:uniqueId val="{00000001-2545-6A4A-8463-BD0808E1AD0C}"/>
            </c:ext>
          </c:extLst>
        </c:ser>
        <c:ser>
          <c:idx val="0"/>
          <c:order val="1"/>
          <c:tx>
            <c:v>故障</c:v>
          </c:tx>
          <c:spPr>
            <a:ln w="19050" cap="rnd">
              <a:noFill/>
              <a:round/>
            </a:ln>
            <a:effectLst/>
          </c:spPr>
          <c:marker>
            <c:symbol val="circle"/>
            <c:size val="5"/>
            <c:spPr>
              <a:solidFill>
                <a:srgbClr val="FA9809"/>
              </a:solidFill>
              <a:ln w="9525">
                <a:solidFill>
                  <a:srgbClr val="FA9809"/>
                </a:solidFill>
              </a:ln>
              <a:effectLst/>
            </c:spPr>
          </c:marker>
          <c:trendline>
            <c:spPr>
              <a:ln w="28575" cap="rnd">
                <a:solidFill>
                  <a:srgbClr val="FA9809"/>
                </a:solidFill>
                <a:prstDash val="solid"/>
              </a:ln>
              <a:effectLst/>
            </c:spPr>
            <c:trendlineType val="linear"/>
            <c:forward val="2"/>
            <c:backward val="25"/>
            <c:dispRSqr val="0"/>
            <c:dispEq val="0"/>
          </c:trendline>
          <c:xVal>
            <c:numRef>
              <c:f>Sheet2!$E$3:$E$200</c:f>
              <c:numCache>
                <c:formatCode>General</c:formatCode>
                <c:ptCount val="198"/>
                <c:pt idx="0">
                  <c:v>72</c:v>
                </c:pt>
                <c:pt idx="1">
                  <c:v>72</c:v>
                </c:pt>
                <c:pt idx="2">
                  <c:v>73</c:v>
                </c:pt>
                <c:pt idx="3">
                  <c:v>72</c:v>
                </c:pt>
                <c:pt idx="4">
                  <c:v>71</c:v>
                </c:pt>
                <c:pt idx="5">
                  <c:v>70</c:v>
                </c:pt>
                <c:pt idx="6">
                  <c:v>67</c:v>
                </c:pt>
                <c:pt idx="7">
                  <c:v>84</c:v>
                </c:pt>
                <c:pt idx="8">
                  <c:v>84</c:v>
                </c:pt>
                <c:pt idx="9">
                  <c:v>84</c:v>
                </c:pt>
                <c:pt idx="10">
                  <c:v>96</c:v>
                </c:pt>
                <c:pt idx="11">
                  <c:v>58</c:v>
                </c:pt>
                <c:pt idx="12">
                  <c:v>63</c:v>
                </c:pt>
                <c:pt idx="13">
                  <c:v>42</c:v>
                </c:pt>
                <c:pt idx="14">
                  <c:v>85</c:v>
                </c:pt>
                <c:pt idx="15">
                  <c:v>80</c:v>
                </c:pt>
                <c:pt idx="16">
                  <c:v>65</c:v>
                </c:pt>
                <c:pt idx="17">
                  <c:v>78</c:v>
                </c:pt>
                <c:pt idx="18">
                  <c:v>86</c:v>
                </c:pt>
                <c:pt idx="19">
                  <c:v>66</c:v>
                </c:pt>
                <c:pt idx="20">
                  <c:v>52</c:v>
                </c:pt>
                <c:pt idx="21">
                  <c:v>90</c:v>
                </c:pt>
                <c:pt idx="22">
                  <c:v>69</c:v>
                </c:pt>
                <c:pt idx="23">
                  <c:v>88</c:v>
                </c:pt>
                <c:pt idx="24">
                  <c:v>62</c:v>
                </c:pt>
                <c:pt idx="25">
                  <c:v>94</c:v>
                </c:pt>
                <c:pt idx="26">
                  <c:v>59</c:v>
                </c:pt>
                <c:pt idx="27">
                  <c:v>96</c:v>
                </c:pt>
                <c:pt idx="28">
                  <c:v>60</c:v>
                </c:pt>
                <c:pt idx="29">
                  <c:v>71</c:v>
                </c:pt>
                <c:pt idx="30">
                  <c:v>82</c:v>
                </c:pt>
                <c:pt idx="31">
                  <c:v>75</c:v>
                </c:pt>
                <c:pt idx="32">
                  <c:v>64</c:v>
                </c:pt>
                <c:pt idx="33">
                  <c:v>55</c:v>
                </c:pt>
                <c:pt idx="34">
                  <c:v>60</c:v>
                </c:pt>
                <c:pt idx="35">
                  <c:v>61</c:v>
                </c:pt>
                <c:pt idx="36">
                  <c:v>63</c:v>
                </c:pt>
                <c:pt idx="37">
                  <c:v>66</c:v>
                </c:pt>
                <c:pt idx="38">
                  <c:v>67</c:v>
                </c:pt>
                <c:pt idx="39">
                  <c:v>71</c:v>
                </c:pt>
                <c:pt idx="40">
                  <c:v>74</c:v>
                </c:pt>
                <c:pt idx="41">
                  <c:v>81</c:v>
                </c:pt>
                <c:pt idx="42">
                  <c:v>89</c:v>
                </c:pt>
                <c:pt idx="43">
                  <c:v>98</c:v>
                </c:pt>
                <c:pt idx="44">
                  <c:v>83</c:v>
                </c:pt>
                <c:pt idx="45">
                  <c:v>75</c:v>
                </c:pt>
                <c:pt idx="46">
                  <c:v>78</c:v>
                </c:pt>
                <c:pt idx="47">
                  <c:v>87</c:v>
                </c:pt>
                <c:pt idx="48">
                  <c:v>85</c:v>
                </c:pt>
                <c:pt idx="49">
                  <c:v>79</c:v>
                </c:pt>
                <c:pt idx="50">
                  <c:v>76</c:v>
                </c:pt>
                <c:pt idx="51">
                  <c:v>73</c:v>
                </c:pt>
                <c:pt idx="52">
                  <c:v>73</c:v>
                </c:pt>
                <c:pt idx="53">
                  <c:v>90</c:v>
                </c:pt>
                <c:pt idx="54">
                  <c:v>65</c:v>
                </c:pt>
                <c:pt idx="55">
                  <c:v>66</c:v>
                </c:pt>
                <c:pt idx="56">
                  <c:v>77</c:v>
                </c:pt>
                <c:pt idx="57">
                  <c:v>82</c:v>
                </c:pt>
                <c:pt idx="58">
                  <c:v>88</c:v>
                </c:pt>
                <c:pt idx="59">
                  <c:v>95</c:v>
                </c:pt>
                <c:pt idx="60">
                  <c:v>80</c:v>
                </c:pt>
                <c:pt idx="61">
                  <c:v>72</c:v>
                </c:pt>
                <c:pt idx="62">
                  <c:v>66</c:v>
                </c:pt>
                <c:pt idx="63">
                  <c:v>55</c:v>
                </c:pt>
                <c:pt idx="64">
                  <c:v>64</c:v>
                </c:pt>
                <c:pt idx="65">
                  <c:v>71</c:v>
                </c:pt>
                <c:pt idx="66">
                  <c:v>71</c:v>
                </c:pt>
                <c:pt idx="67">
                  <c:v>67</c:v>
                </c:pt>
                <c:pt idx="68">
                  <c:v>74</c:v>
                </c:pt>
                <c:pt idx="69">
                  <c:v>68</c:v>
                </c:pt>
                <c:pt idx="70">
                  <c:v>59</c:v>
                </c:pt>
                <c:pt idx="71">
                  <c:v>66</c:v>
                </c:pt>
                <c:pt idx="72">
                  <c:v>66</c:v>
                </c:pt>
                <c:pt idx="73">
                  <c:v>57</c:v>
                </c:pt>
                <c:pt idx="74">
                  <c:v>66</c:v>
                </c:pt>
                <c:pt idx="75">
                  <c:v>58</c:v>
                </c:pt>
                <c:pt idx="76">
                  <c:v>59</c:v>
                </c:pt>
                <c:pt idx="77">
                  <c:v>64</c:v>
                </c:pt>
                <c:pt idx="78">
                  <c:v>63</c:v>
                </c:pt>
                <c:pt idx="79">
                  <c:v>56</c:v>
                </c:pt>
                <c:pt idx="80">
                  <c:v>59</c:v>
                </c:pt>
                <c:pt idx="81">
                  <c:v>58</c:v>
                </c:pt>
                <c:pt idx="82">
                  <c:v>85</c:v>
                </c:pt>
                <c:pt idx="83">
                  <c:v>77</c:v>
                </c:pt>
                <c:pt idx="84">
                  <c:v>93</c:v>
                </c:pt>
                <c:pt idx="85">
                  <c:v>56</c:v>
                </c:pt>
                <c:pt idx="86">
                  <c:v>58</c:v>
                </c:pt>
                <c:pt idx="87">
                  <c:v>61</c:v>
                </c:pt>
                <c:pt idx="88">
                  <c:v>61</c:v>
                </c:pt>
                <c:pt idx="89">
                  <c:v>65</c:v>
                </c:pt>
                <c:pt idx="90">
                  <c:v>73</c:v>
                </c:pt>
                <c:pt idx="91">
                  <c:v>56</c:v>
                </c:pt>
                <c:pt idx="92">
                  <c:v>56</c:v>
                </c:pt>
                <c:pt idx="93">
                  <c:v>55</c:v>
                </c:pt>
                <c:pt idx="94">
                  <c:v>63</c:v>
                </c:pt>
                <c:pt idx="95">
                  <c:v>49</c:v>
                </c:pt>
                <c:pt idx="96">
                  <c:v>67</c:v>
                </c:pt>
                <c:pt idx="97">
                  <c:v>67</c:v>
                </c:pt>
                <c:pt idx="98">
                  <c:v>68</c:v>
                </c:pt>
                <c:pt idx="99">
                  <c:v>93</c:v>
                </c:pt>
                <c:pt idx="100">
                  <c:v>75</c:v>
                </c:pt>
                <c:pt idx="101">
                  <c:v>55</c:v>
                </c:pt>
                <c:pt idx="102">
                  <c:v>42</c:v>
                </c:pt>
                <c:pt idx="103">
                  <c:v>67</c:v>
                </c:pt>
                <c:pt idx="104">
                  <c:v>57</c:v>
                </c:pt>
                <c:pt idx="105">
                  <c:v>48</c:v>
                </c:pt>
                <c:pt idx="106">
                  <c:v>49</c:v>
                </c:pt>
                <c:pt idx="107">
                  <c:v>36</c:v>
                </c:pt>
                <c:pt idx="108">
                  <c:v>45</c:v>
                </c:pt>
                <c:pt idx="109">
                  <c:v>60</c:v>
                </c:pt>
                <c:pt idx="110">
                  <c:v>77</c:v>
                </c:pt>
                <c:pt idx="111">
                  <c:v>67</c:v>
                </c:pt>
                <c:pt idx="112">
                  <c:v>67</c:v>
                </c:pt>
                <c:pt idx="113">
                  <c:v>74</c:v>
                </c:pt>
                <c:pt idx="114">
                  <c:v>66</c:v>
                </c:pt>
                <c:pt idx="115">
                  <c:v>70</c:v>
                </c:pt>
                <c:pt idx="116">
                  <c:v>55</c:v>
                </c:pt>
                <c:pt idx="117">
                  <c:v>56</c:v>
                </c:pt>
                <c:pt idx="118">
                  <c:v>51</c:v>
                </c:pt>
                <c:pt idx="119">
                  <c:v>78</c:v>
                </c:pt>
                <c:pt idx="120">
                  <c:v>49</c:v>
                </c:pt>
                <c:pt idx="121">
                  <c:v>44</c:v>
                </c:pt>
                <c:pt idx="122">
                  <c:v>69</c:v>
                </c:pt>
                <c:pt idx="123">
                  <c:v>48</c:v>
                </c:pt>
                <c:pt idx="124">
                  <c:v>56</c:v>
                </c:pt>
                <c:pt idx="125">
                  <c:v>87</c:v>
                </c:pt>
                <c:pt idx="126">
                  <c:v>58</c:v>
                </c:pt>
                <c:pt idx="127">
                  <c:v>49</c:v>
                </c:pt>
                <c:pt idx="128">
                  <c:v>47</c:v>
                </c:pt>
                <c:pt idx="129">
                  <c:v>40</c:v>
                </c:pt>
                <c:pt idx="130">
                  <c:v>52</c:v>
                </c:pt>
                <c:pt idx="131">
                  <c:v>57</c:v>
                </c:pt>
                <c:pt idx="132">
                  <c:v>45</c:v>
                </c:pt>
                <c:pt idx="133">
                  <c:v>61</c:v>
                </c:pt>
                <c:pt idx="134">
                  <c:v>66</c:v>
                </c:pt>
                <c:pt idx="135">
                  <c:v>62</c:v>
                </c:pt>
                <c:pt idx="136">
                  <c:v>38</c:v>
                </c:pt>
                <c:pt idx="137">
                  <c:v>48</c:v>
                </c:pt>
                <c:pt idx="138">
                  <c:v>50</c:v>
                </c:pt>
                <c:pt idx="139">
                  <c:v>46</c:v>
                </c:pt>
                <c:pt idx="140">
                  <c:v>58</c:v>
                </c:pt>
                <c:pt idx="141">
                  <c:v>44</c:v>
                </c:pt>
                <c:pt idx="142">
                  <c:v>33</c:v>
                </c:pt>
                <c:pt idx="143">
                  <c:v>77</c:v>
                </c:pt>
                <c:pt idx="144">
                  <c:v>70</c:v>
                </c:pt>
                <c:pt idx="145">
                  <c:v>58</c:v>
                </c:pt>
                <c:pt idx="146">
                  <c:v>64</c:v>
                </c:pt>
                <c:pt idx="147">
                  <c:v>66</c:v>
                </c:pt>
                <c:pt idx="148">
                  <c:v>67</c:v>
                </c:pt>
                <c:pt idx="149">
                  <c:v>42</c:v>
                </c:pt>
                <c:pt idx="150">
                  <c:v>53</c:v>
                </c:pt>
                <c:pt idx="151">
                  <c:v>53</c:v>
                </c:pt>
                <c:pt idx="152">
                  <c:v>71</c:v>
                </c:pt>
                <c:pt idx="153">
                  <c:v>37</c:v>
                </c:pt>
                <c:pt idx="154">
                  <c:v>45</c:v>
                </c:pt>
                <c:pt idx="155">
                  <c:v>51</c:v>
                </c:pt>
                <c:pt idx="156">
                  <c:v>58</c:v>
                </c:pt>
                <c:pt idx="157">
                  <c:v>78</c:v>
                </c:pt>
                <c:pt idx="158">
                  <c:v>65</c:v>
                </c:pt>
                <c:pt idx="159">
                  <c:v>47</c:v>
                </c:pt>
                <c:pt idx="160">
                  <c:v>39</c:v>
                </c:pt>
                <c:pt idx="161">
                  <c:v>44</c:v>
                </c:pt>
                <c:pt idx="162">
                  <c:v>53</c:v>
                </c:pt>
                <c:pt idx="163">
                  <c:v>44</c:v>
                </c:pt>
                <c:pt idx="164">
                  <c:v>52</c:v>
                </c:pt>
                <c:pt idx="165">
                  <c:v>69</c:v>
                </c:pt>
                <c:pt idx="166">
                  <c:v>37</c:v>
                </c:pt>
                <c:pt idx="167">
                  <c:v>52</c:v>
                </c:pt>
                <c:pt idx="168">
                  <c:v>28</c:v>
                </c:pt>
                <c:pt idx="169">
                  <c:v>45</c:v>
                </c:pt>
                <c:pt idx="170">
                  <c:v>47</c:v>
                </c:pt>
                <c:pt idx="171">
                  <c:v>47</c:v>
                </c:pt>
                <c:pt idx="172">
                  <c:v>51</c:v>
                </c:pt>
                <c:pt idx="173">
                  <c:v>55</c:v>
                </c:pt>
                <c:pt idx="174">
                  <c:v>70</c:v>
                </c:pt>
                <c:pt idx="175">
                  <c:v>28</c:v>
                </c:pt>
                <c:pt idx="176">
                  <c:v>57</c:v>
                </c:pt>
                <c:pt idx="177">
                  <c:v>58</c:v>
                </c:pt>
                <c:pt idx="178">
                  <c:v>68</c:v>
                </c:pt>
                <c:pt idx="179">
                  <c:v>83</c:v>
                </c:pt>
                <c:pt idx="180">
                  <c:v>70</c:v>
                </c:pt>
                <c:pt idx="181">
                  <c:v>40</c:v>
                </c:pt>
                <c:pt idx="182">
                  <c:v>51</c:v>
                </c:pt>
                <c:pt idx="183">
                  <c:v>70</c:v>
                </c:pt>
                <c:pt idx="184">
                  <c:v>44</c:v>
                </c:pt>
                <c:pt idx="185">
                  <c:v>47</c:v>
                </c:pt>
                <c:pt idx="186">
                  <c:v>46</c:v>
                </c:pt>
                <c:pt idx="187">
                  <c:v>52</c:v>
                </c:pt>
                <c:pt idx="188">
                  <c:v>71</c:v>
                </c:pt>
                <c:pt idx="189">
                  <c:v>25</c:v>
                </c:pt>
                <c:pt idx="190">
                  <c:v>62</c:v>
                </c:pt>
                <c:pt idx="191">
                  <c:v>69</c:v>
                </c:pt>
                <c:pt idx="192">
                  <c:v>66</c:v>
                </c:pt>
                <c:pt idx="193">
                  <c:v>52</c:v>
                </c:pt>
                <c:pt idx="194">
                  <c:v>75</c:v>
                </c:pt>
                <c:pt idx="195">
                  <c:v>81</c:v>
                </c:pt>
                <c:pt idx="196">
                  <c:v>73</c:v>
                </c:pt>
                <c:pt idx="197">
                  <c:v>29</c:v>
                </c:pt>
              </c:numCache>
            </c:numRef>
          </c:xVal>
          <c:yVal>
            <c:numRef>
              <c:f>Sheet2!$F$3:$F$200</c:f>
              <c:numCache>
                <c:formatCode>General</c:formatCode>
                <c:ptCount val="198"/>
                <c:pt idx="0">
                  <c:v>1015</c:v>
                </c:pt>
                <c:pt idx="1">
                  <c:v>1710</c:v>
                </c:pt>
                <c:pt idx="2">
                  <c:v>5008</c:v>
                </c:pt>
                <c:pt idx="3">
                  <c:v>4346</c:v>
                </c:pt>
                <c:pt idx="4">
                  <c:v>1792</c:v>
                </c:pt>
                <c:pt idx="5">
                  <c:v>4424</c:v>
                </c:pt>
                <c:pt idx="6">
                  <c:v>2376</c:v>
                </c:pt>
                <c:pt idx="7">
                  <c:v>1148</c:v>
                </c:pt>
                <c:pt idx="8">
                  <c:v>4334</c:v>
                </c:pt>
                <c:pt idx="9">
                  <c:v>1175</c:v>
                </c:pt>
                <c:pt idx="10">
                  <c:v>9062</c:v>
                </c:pt>
                <c:pt idx="11">
                  <c:v>9916</c:v>
                </c:pt>
                <c:pt idx="12">
                  <c:v>2208</c:v>
                </c:pt>
                <c:pt idx="13">
                  <c:v>2124</c:v>
                </c:pt>
                <c:pt idx="14">
                  <c:v>1373</c:v>
                </c:pt>
                <c:pt idx="15">
                  <c:v>6290</c:v>
                </c:pt>
                <c:pt idx="16">
                  <c:v>5236</c:v>
                </c:pt>
                <c:pt idx="17">
                  <c:v>1473</c:v>
                </c:pt>
                <c:pt idx="18">
                  <c:v>5334</c:v>
                </c:pt>
                <c:pt idx="19">
                  <c:v>2048</c:v>
                </c:pt>
                <c:pt idx="20">
                  <c:v>1607</c:v>
                </c:pt>
                <c:pt idx="21">
                  <c:v>6685</c:v>
                </c:pt>
                <c:pt idx="22">
                  <c:v>1993</c:v>
                </c:pt>
                <c:pt idx="23">
                  <c:v>7065</c:v>
                </c:pt>
                <c:pt idx="24">
                  <c:v>2028</c:v>
                </c:pt>
                <c:pt idx="25">
                  <c:v>9282</c:v>
                </c:pt>
                <c:pt idx="26">
                  <c:v>1537</c:v>
                </c:pt>
                <c:pt idx="27">
                  <c:v>1042</c:v>
                </c:pt>
                <c:pt idx="28">
                  <c:v>2167</c:v>
                </c:pt>
                <c:pt idx="29">
                  <c:v>1515</c:v>
                </c:pt>
                <c:pt idx="30">
                  <c:v>8171</c:v>
                </c:pt>
                <c:pt idx="31">
                  <c:v>6583</c:v>
                </c:pt>
                <c:pt idx="32">
                  <c:v>1390</c:v>
                </c:pt>
                <c:pt idx="33">
                  <c:v>1589</c:v>
                </c:pt>
                <c:pt idx="34">
                  <c:v>9169</c:v>
                </c:pt>
                <c:pt idx="35">
                  <c:v>1374</c:v>
                </c:pt>
                <c:pt idx="36">
                  <c:v>9415</c:v>
                </c:pt>
                <c:pt idx="37">
                  <c:v>2197</c:v>
                </c:pt>
                <c:pt idx="38">
                  <c:v>2110</c:v>
                </c:pt>
                <c:pt idx="39">
                  <c:v>2092</c:v>
                </c:pt>
                <c:pt idx="40">
                  <c:v>1649</c:v>
                </c:pt>
                <c:pt idx="41">
                  <c:v>6580</c:v>
                </c:pt>
                <c:pt idx="42">
                  <c:v>9531</c:v>
                </c:pt>
                <c:pt idx="43">
                  <c:v>7691</c:v>
                </c:pt>
                <c:pt idx="44">
                  <c:v>7768</c:v>
                </c:pt>
                <c:pt idx="45">
                  <c:v>5119</c:v>
                </c:pt>
                <c:pt idx="46">
                  <c:v>1150</c:v>
                </c:pt>
                <c:pt idx="47">
                  <c:v>7594</c:v>
                </c:pt>
                <c:pt idx="48">
                  <c:v>1077</c:v>
                </c:pt>
                <c:pt idx="49">
                  <c:v>1055</c:v>
                </c:pt>
                <c:pt idx="50">
                  <c:v>1447</c:v>
                </c:pt>
                <c:pt idx="51">
                  <c:v>1719</c:v>
                </c:pt>
                <c:pt idx="52">
                  <c:v>1947</c:v>
                </c:pt>
                <c:pt idx="53">
                  <c:v>3747</c:v>
                </c:pt>
                <c:pt idx="54">
                  <c:v>1985</c:v>
                </c:pt>
                <c:pt idx="55">
                  <c:v>2176</c:v>
                </c:pt>
                <c:pt idx="56">
                  <c:v>1315</c:v>
                </c:pt>
                <c:pt idx="57">
                  <c:v>8313</c:v>
                </c:pt>
                <c:pt idx="58">
                  <c:v>6826</c:v>
                </c:pt>
                <c:pt idx="59">
                  <c:v>4478</c:v>
                </c:pt>
                <c:pt idx="60">
                  <c:v>1323</c:v>
                </c:pt>
                <c:pt idx="61">
                  <c:v>1776</c:v>
                </c:pt>
                <c:pt idx="62">
                  <c:v>1697</c:v>
                </c:pt>
                <c:pt idx="63">
                  <c:v>9923</c:v>
                </c:pt>
                <c:pt idx="64">
                  <c:v>9501</c:v>
                </c:pt>
                <c:pt idx="65">
                  <c:v>3486</c:v>
                </c:pt>
                <c:pt idx="66">
                  <c:v>9777</c:v>
                </c:pt>
                <c:pt idx="67">
                  <c:v>6868</c:v>
                </c:pt>
                <c:pt idx="68">
                  <c:v>1206</c:v>
                </c:pt>
                <c:pt idx="69">
                  <c:v>5832</c:v>
                </c:pt>
                <c:pt idx="70">
                  <c:v>3639</c:v>
                </c:pt>
                <c:pt idx="71">
                  <c:v>7743</c:v>
                </c:pt>
                <c:pt idx="72">
                  <c:v>1477</c:v>
                </c:pt>
                <c:pt idx="73">
                  <c:v>1198</c:v>
                </c:pt>
                <c:pt idx="74">
                  <c:v>1064</c:v>
                </c:pt>
                <c:pt idx="75">
                  <c:v>1598</c:v>
                </c:pt>
                <c:pt idx="76">
                  <c:v>3848</c:v>
                </c:pt>
                <c:pt idx="77">
                  <c:v>2308</c:v>
                </c:pt>
                <c:pt idx="78">
                  <c:v>1586</c:v>
                </c:pt>
                <c:pt idx="79">
                  <c:v>1476</c:v>
                </c:pt>
                <c:pt idx="80">
                  <c:v>3566</c:v>
                </c:pt>
                <c:pt idx="81">
                  <c:v>3146</c:v>
                </c:pt>
                <c:pt idx="82">
                  <c:v>9477</c:v>
                </c:pt>
                <c:pt idx="83">
                  <c:v>6510</c:v>
                </c:pt>
                <c:pt idx="84">
                  <c:v>9209</c:v>
                </c:pt>
                <c:pt idx="85">
                  <c:v>1234</c:v>
                </c:pt>
                <c:pt idx="86">
                  <c:v>1734</c:v>
                </c:pt>
                <c:pt idx="87">
                  <c:v>1922</c:v>
                </c:pt>
                <c:pt idx="88">
                  <c:v>1045</c:v>
                </c:pt>
                <c:pt idx="89">
                  <c:v>1917</c:v>
                </c:pt>
                <c:pt idx="90">
                  <c:v>9390</c:v>
                </c:pt>
                <c:pt idx="91">
                  <c:v>5894</c:v>
                </c:pt>
                <c:pt idx="92">
                  <c:v>1521</c:v>
                </c:pt>
                <c:pt idx="93">
                  <c:v>2537</c:v>
                </c:pt>
                <c:pt idx="94">
                  <c:v>1601</c:v>
                </c:pt>
                <c:pt idx="95">
                  <c:v>1616</c:v>
                </c:pt>
                <c:pt idx="96">
                  <c:v>9968</c:v>
                </c:pt>
                <c:pt idx="97">
                  <c:v>9050</c:v>
                </c:pt>
                <c:pt idx="98">
                  <c:v>9717</c:v>
                </c:pt>
                <c:pt idx="99">
                  <c:v>6127</c:v>
                </c:pt>
                <c:pt idx="100">
                  <c:v>6669</c:v>
                </c:pt>
                <c:pt idx="101">
                  <c:v>5955</c:v>
                </c:pt>
                <c:pt idx="102">
                  <c:v>8111</c:v>
                </c:pt>
                <c:pt idx="103">
                  <c:v>9945</c:v>
                </c:pt>
                <c:pt idx="104">
                  <c:v>1327</c:v>
                </c:pt>
                <c:pt idx="105">
                  <c:v>9803</c:v>
                </c:pt>
                <c:pt idx="106">
                  <c:v>3841</c:v>
                </c:pt>
                <c:pt idx="107">
                  <c:v>5945</c:v>
                </c:pt>
                <c:pt idx="108">
                  <c:v>5517</c:v>
                </c:pt>
                <c:pt idx="109">
                  <c:v>1336</c:v>
                </c:pt>
                <c:pt idx="110">
                  <c:v>6193</c:v>
                </c:pt>
                <c:pt idx="111">
                  <c:v>3475</c:v>
                </c:pt>
                <c:pt idx="112">
                  <c:v>4442</c:v>
                </c:pt>
                <c:pt idx="113">
                  <c:v>6829</c:v>
                </c:pt>
                <c:pt idx="114">
                  <c:v>9954</c:v>
                </c:pt>
                <c:pt idx="115">
                  <c:v>6540</c:v>
                </c:pt>
                <c:pt idx="116">
                  <c:v>2008</c:v>
                </c:pt>
                <c:pt idx="117">
                  <c:v>1840</c:v>
                </c:pt>
                <c:pt idx="118">
                  <c:v>7130</c:v>
                </c:pt>
                <c:pt idx="119">
                  <c:v>3341</c:v>
                </c:pt>
                <c:pt idx="120">
                  <c:v>4536</c:v>
                </c:pt>
                <c:pt idx="121">
                  <c:v>1346</c:v>
                </c:pt>
                <c:pt idx="122">
                  <c:v>5792</c:v>
                </c:pt>
                <c:pt idx="123">
                  <c:v>4808</c:v>
                </c:pt>
                <c:pt idx="124">
                  <c:v>6665</c:v>
                </c:pt>
                <c:pt idx="125">
                  <c:v>5106</c:v>
                </c:pt>
                <c:pt idx="126">
                  <c:v>6705</c:v>
                </c:pt>
                <c:pt idx="127">
                  <c:v>1081</c:v>
                </c:pt>
                <c:pt idx="128">
                  <c:v>5422</c:v>
                </c:pt>
                <c:pt idx="129">
                  <c:v>7196</c:v>
                </c:pt>
                <c:pt idx="130">
                  <c:v>1026</c:v>
                </c:pt>
                <c:pt idx="131">
                  <c:v>2685</c:v>
                </c:pt>
                <c:pt idx="132">
                  <c:v>1058</c:v>
                </c:pt>
                <c:pt idx="133">
                  <c:v>1464</c:v>
                </c:pt>
                <c:pt idx="134">
                  <c:v>4130</c:v>
                </c:pt>
                <c:pt idx="135">
                  <c:v>8518</c:v>
                </c:pt>
                <c:pt idx="136">
                  <c:v>7002</c:v>
                </c:pt>
                <c:pt idx="137">
                  <c:v>5826</c:v>
                </c:pt>
                <c:pt idx="138">
                  <c:v>9465</c:v>
                </c:pt>
                <c:pt idx="139">
                  <c:v>4052</c:v>
                </c:pt>
                <c:pt idx="140">
                  <c:v>1111</c:v>
                </c:pt>
                <c:pt idx="141">
                  <c:v>1050</c:v>
                </c:pt>
                <c:pt idx="142">
                  <c:v>1230</c:v>
                </c:pt>
                <c:pt idx="143">
                  <c:v>2753</c:v>
                </c:pt>
                <c:pt idx="144">
                  <c:v>7080</c:v>
                </c:pt>
                <c:pt idx="145">
                  <c:v>7082</c:v>
                </c:pt>
                <c:pt idx="146">
                  <c:v>4649</c:v>
                </c:pt>
                <c:pt idx="147">
                  <c:v>4318</c:v>
                </c:pt>
                <c:pt idx="148">
                  <c:v>7444</c:v>
                </c:pt>
                <c:pt idx="149">
                  <c:v>8156</c:v>
                </c:pt>
                <c:pt idx="150">
                  <c:v>5756</c:v>
                </c:pt>
                <c:pt idx="151">
                  <c:v>1286</c:v>
                </c:pt>
                <c:pt idx="152">
                  <c:v>7014</c:v>
                </c:pt>
                <c:pt idx="153">
                  <c:v>1106</c:v>
                </c:pt>
                <c:pt idx="154">
                  <c:v>9079</c:v>
                </c:pt>
                <c:pt idx="155">
                  <c:v>1137</c:v>
                </c:pt>
                <c:pt idx="156">
                  <c:v>3003</c:v>
                </c:pt>
                <c:pt idx="157">
                  <c:v>5692</c:v>
                </c:pt>
                <c:pt idx="158">
                  <c:v>6575</c:v>
                </c:pt>
                <c:pt idx="159">
                  <c:v>5062</c:v>
                </c:pt>
                <c:pt idx="160">
                  <c:v>7150</c:v>
                </c:pt>
                <c:pt idx="161">
                  <c:v>5624</c:v>
                </c:pt>
                <c:pt idx="162">
                  <c:v>2585</c:v>
                </c:pt>
                <c:pt idx="163">
                  <c:v>1066</c:v>
                </c:pt>
                <c:pt idx="164">
                  <c:v>2774</c:v>
                </c:pt>
                <c:pt idx="165">
                  <c:v>2372</c:v>
                </c:pt>
                <c:pt idx="166">
                  <c:v>7371</c:v>
                </c:pt>
                <c:pt idx="167">
                  <c:v>1326</c:v>
                </c:pt>
                <c:pt idx="168">
                  <c:v>3782</c:v>
                </c:pt>
                <c:pt idx="169">
                  <c:v>6010</c:v>
                </c:pt>
                <c:pt idx="170">
                  <c:v>6505</c:v>
                </c:pt>
                <c:pt idx="171">
                  <c:v>1173</c:v>
                </c:pt>
                <c:pt idx="172">
                  <c:v>1027</c:v>
                </c:pt>
                <c:pt idx="173">
                  <c:v>1088</c:v>
                </c:pt>
                <c:pt idx="174">
                  <c:v>5830</c:v>
                </c:pt>
                <c:pt idx="175">
                  <c:v>1233</c:v>
                </c:pt>
                <c:pt idx="176">
                  <c:v>6295</c:v>
                </c:pt>
                <c:pt idx="177">
                  <c:v>1154</c:v>
                </c:pt>
                <c:pt idx="178">
                  <c:v>5248</c:v>
                </c:pt>
                <c:pt idx="179">
                  <c:v>4283</c:v>
                </c:pt>
                <c:pt idx="180">
                  <c:v>6757</c:v>
                </c:pt>
                <c:pt idx="181">
                  <c:v>1195</c:v>
                </c:pt>
                <c:pt idx="182">
                  <c:v>3023</c:v>
                </c:pt>
                <c:pt idx="183">
                  <c:v>6566</c:v>
                </c:pt>
                <c:pt idx="184">
                  <c:v>8725</c:v>
                </c:pt>
                <c:pt idx="185">
                  <c:v>8848</c:v>
                </c:pt>
                <c:pt idx="186">
                  <c:v>1172</c:v>
                </c:pt>
                <c:pt idx="187">
                  <c:v>9939</c:v>
                </c:pt>
                <c:pt idx="188">
                  <c:v>1787</c:v>
                </c:pt>
                <c:pt idx="189">
                  <c:v>6309</c:v>
                </c:pt>
                <c:pt idx="190">
                  <c:v>2690</c:v>
                </c:pt>
                <c:pt idx="191">
                  <c:v>3615</c:v>
                </c:pt>
                <c:pt idx="192">
                  <c:v>6955</c:v>
                </c:pt>
                <c:pt idx="193">
                  <c:v>2903</c:v>
                </c:pt>
                <c:pt idx="194">
                  <c:v>6910</c:v>
                </c:pt>
                <c:pt idx="195">
                  <c:v>2382</c:v>
                </c:pt>
                <c:pt idx="196">
                  <c:v>5829</c:v>
                </c:pt>
                <c:pt idx="197">
                  <c:v>8221</c:v>
                </c:pt>
              </c:numCache>
            </c:numRef>
          </c:yVal>
          <c:smooth val="0"/>
          <c:extLst>
            <c:ext xmlns:c16="http://schemas.microsoft.com/office/drawing/2014/chart" uri="{C3380CC4-5D6E-409C-BE32-E72D297353CC}">
              <c16:uniqueId val="{00000003-2545-6A4A-8463-BD0808E1AD0C}"/>
            </c:ext>
          </c:extLst>
        </c:ser>
        <c:dLbls>
          <c:showLegendKey val="0"/>
          <c:showVal val="0"/>
          <c:showCatName val="0"/>
          <c:showSerName val="0"/>
          <c:showPercent val="0"/>
          <c:showBubbleSize val="0"/>
        </c:dLbls>
        <c:axId val="1396669439"/>
        <c:axId val="1394546527"/>
      </c:scatterChart>
      <c:valAx>
        <c:axId val="1396669439"/>
        <c:scaling>
          <c:orientation val="minMax"/>
          <c:max val="10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ja-JP" sz="2400" dirty="0"/>
                  <a:t>duty</a:t>
                </a:r>
                <a:r>
                  <a:rPr lang="ja-JP" altLang="en-US" sz="2400"/>
                  <a:t>比</a:t>
                </a:r>
                <a:r>
                  <a:rPr lang="en-US" altLang="ja-JP" sz="2400" dirty="0"/>
                  <a:t>(%)</a:t>
                </a:r>
              </a:p>
            </c:rich>
          </c:tx>
          <c:layout>
            <c:manualLayout>
              <c:xMode val="edge"/>
              <c:yMode val="edge"/>
              <c:x val="0.51192465934601361"/>
              <c:y val="0.85741292531077806"/>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ja-JP"/>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ja-JP"/>
          </a:p>
        </c:txPr>
        <c:crossAx val="1394546527"/>
        <c:crosses val="autoZero"/>
        <c:crossBetween val="midCat"/>
      </c:valAx>
      <c:valAx>
        <c:axId val="1394546527"/>
        <c:scaling>
          <c:orientation val="minMax"/>
          <c:max val="350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ja-JP" altLang="en-US" sz="2400"/>
                  <a:t>最大周波数成分</a:t>
                </a:r>
                <a:endParaRPr lang="en-US" altLang="ja-JP" sz="2400" dirty="0"/>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ja-JP"/>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ja-JP"/>
          </a:p>
        </c:txPr>
        <c:crossAx val="1396669439"/>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olors1.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6">
  <cs:axisTitle>
    <cs:lnRef idx="0"/>
    <cs:fillRef idx="0"/>
    <cs:effectRef idx="0"/>
    <cs:fontRef idx="minor">
      <a:schemeClr val="tx1">
        <a:lumMod val="50000"/>
        <a:lumOff val="50000"/>
      </a:schemeClr>
    </cs:fontRef>
    <cs:defRPr sz="900" kern="1200" cap="all"/>
  </cs:axisTitle>
  <cs:category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50000"/>
        <a:lumOff val="50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3D>
  <cs:dataPointLine>
    <cs:lnRef idx="0">
      <cs:styleClr val="auto"/>
    </cs:lnRef>
    <cs:fillRef idx="2">
      <cs:styleClr val="auto"/>
    </cs:fillRef>
    <cs:effectRef idx="1"/>
    <cs:fontRef idx="minor">
      <a:schemeClr val="dk1"/>
    </cs:fontRef>
    <cs:spPr>
      <a:ln w="15875" cap="rnd">
        <a:solidFill>
          <a:schemeClr val="phClr"/>
        </a:solidFill>
        <a:round/>
      </a:ln>
    </cs:spPr>
  </cs:dataPointLine>
  <cs:dataPointMarker>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Marker>
  <cs:dataPointMarkerLayout symbol="circle" size="4"/>
  <cs:dataPointWireframe>
    <cs:lnRef idx="0">
      <cs:styleClr val="auto"/>
    </cs:lnRef>
    <cs:fillRef idx="2"/>
    <cs:effectRef idx="0"/>
    <cs:fontRef idx="minor">
      <a:schemeClr val="dk1"/>
    </cs:fontRef>
    <cs:spPr>
      <a:ln w="9525" cap="rnd">
        <a:solidFill>
          <a:schemeClr val="phClr"/>
        </a:solidFill>
        <a:round/>
      </a:ln>
    </cs:spPr>
  </cs:dataPointWireframe>
  <cs:dataTable>
    <cs:lnRef idx="0"/>
    <cs:fillRef idx="0"/>
    <cs:effectRef idx="0"/>
    <cs:fontRef idx="minor">
      <a:schemeClr val="tx1">
        <a:lumMod val="50000"/>
        <a:lumOff val="50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35000"/>
            <a:lumOff val="65000"/>
          </a:schemeClr>
        </a:solidFill>
        <a:prstDash val="dash"/>
      </a:ln>
    </cs:spPr>
  </cs:dropLine>
  <cs:errorBar>
    <cs:lnRef idx="0"/>
    <cs:fillRef idx="0"/>
    <cs:effectRef idx="0"/>
    <cs:fontRef idx="minor">
      <a:schemeClr val="dk1"/>
    </cs:fontRef>
    <cs:spPr>
      <a:ln w="9525">
        <a:solidFill>
          <a:schemeClr val="tx1">
            <a:lumMod val="50000"/>
            <a:lumOff val="50000"/>
          </a:schemeClr>
        </a:solidFill>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prstDash val="dash"/>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50000"/>
        <a:lumOff val="50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prstDash val="dash"/>
      </a:ln>
    </cs:spPr>
  </cs:seriesLine>
  <cs:title>
    <cs:lnRef idx="0"/>
    <cs:fillRef idx="0"/>
    <cs:effectRef idx="0"/>
    <cs:fontRef idx="minor">
      <a:schemeClr val="tx1">
        <a:lumMod val="50000"/>
        <a:lumOff val="50000"/>
      </a:schemeClr>
    </cs:fontRef>
    <cs:defRPr sz="1400" kern="1200" cap="none" spc="20" baseline="0"/>
  </cs:title>
  <cs:trendline>
    <cs:lnRef idx="0">
      <cs:styleClr val="auto"/>
    </cs:lnRef>
    <cs:fillRef idx="2"/>
    <cs:effectRef idx="0"/>
    <cs:fontRef idx="minor">
      <a:schemeClr val="dk1"/>
    </cs:fontRef>
    <cs:spPr>
      <a:ln w="9525" cap="rnd">
        <a:solidFill>
          <a:schemeClr val="phClr"/>
        </a:solidFill>
      </a:ln>
    </cs:spPr>
  </cs:trendline>
  <cs:trendlineLabel>
    <cs:lnRef idx="0"/>
    <cs:fillRef idx="0"/>
    <cs:effectRef idx="0"/>
    <cs:fontRef idx="minor">
      <a:schemeClr val="tx1">
        <a:lumMod val="50000"/>
        <a:lumOff val="50000"/>
      </a:schemeClr>
    </cs:fontRef>
    <cs:defRPr sz="900"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50000"/>
        <a:lumOff val="50000"/>
      </a:schemeClr>
    </cs:fontRef>
    <cs:defRPr sz="900"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06">
  <cs:axisTitle>
    <cs:lnRef idx="0"/>
    <cs:fillRef idx="0"/>
    <cs:effectRef idx="0"/>
    <cs:fontRef idx="minor">
      <a:schemeClr val="tx1">
        <a:lumMod val="50000"/>
        <a:lumOff val="50000"/>
      </a:schemeClr>
    </cs:fontRef>
    <cs:defRPr sz="900" kern="1200" cap="all"/>
  </cs:axisTitle>
  <cs:category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50000"/>
        <a:lumOff val="50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3D>
  <cs:dataPointLine>
    <cs:lnRef idx="0">
      <cs:styleClr val="auto"/>
    </cs:lnRef>
    <cs:fillRef idx="2">
      <cs:styleClr val="auto"/>
    </cs:fillRef>
    <cs:effectRef idx="1"/>
    <cs:fontRef idx="minor">
      <a:schemeClr val="dk1"/>
    </cs:fontRef>
    <cs:spPr>
      <a:ln w="15875" cap="rnd">
        <a:solidFill>
          <a:schemeClr val="phClr"/>
        </a:solidFill>
        <a:round/>
      </a:ln>
    </cs:spPr>
  </cs:dataPointLine>
  <cs:dataPointMarker>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Marker>
  <cs:dataPointMarkerLayout symbol="circle" size="4"/>
  <cs:dataPointWireframe>
    <cs:lnRef idx="0">
      <cs:styleClr val="auto"/>
    </cs:lnRef>
    <cs:fillRef idx="2"/>
    <cs:effectRef idx="0"/>
    <cs:fontRef idx="minor">
      <a:schemeClr val="dk1"/>
    </cs:fontRef>
    <cs:spPr>
      <a:ln w="9525" cap="rnd">
        <a:solidFill>
          <a:schemeClr val="phClr"/>
        </a:solidFill>
        <a:round/>
      </a:ln>
    </cs:spPr>
  </cs:dataPointWireframe>
  <cs:dataTable>
    <cs:lnRef idx="0"/>
    <cs:fillRef idx="0"/>
    <cs:effectRef idx="0"/>
    <cs:fontRef idx="minor">
      <a:schemeClr val="tx1">
        <a:lumMod val="50000"/>
        <a:lumOff val="50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35000"/>
            <a:lumOff val="65000"/>
          </a:schemeClr>
        </a:solidFill>
        <a:prstDash val="dash"/>
      </a:ln>
    </cs:spPr>
  </cs:dropLine>
  <cs:errorBar>
    <cs:lnRef idx="0"/>
    <cs:fillRef idx="0"/>
    <cs:effectRef idx="0"/>
    <cs:fontRef idx="minor">
      <a:schemeClr val="dk1"/>
    </cs:fontRef>
    <cs:spPr>
      <a:ln w="9525">
        <a:solidFill>
          <a:schemeClr val="tx1">
            <a:lumMod val="50000"/>
            <a:lumOff val="50000"/>
          </a:schemeClr>
        </a:solidFill>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prstDash val="dash"/>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50000"/>
        <a:lumOff val="50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prstDash val="dash"/>
      </a:ln>
    </cs:spPr>
  </cs:seriesLine>
  <cs:title>
    <cs:lnRef idx="0"/>
    <cs:fillRef idx="0"/>
    <cs:effectRef idx="0"/>
    <cs:fontRef idx="minor">
      <a:schemeClr val="tx1">
        <a:lumMod val="50000"/>
        <a:lumOff val="50000"/>
      </a:schemeClr>
    </cs:fontRef>
    <cs:defRPr sz="1400" kern="1200" cap="none" spc="20" baseline="0"/>
  </cs:title>
  <cs:trendline>
    <cs:lnRef idx="0">
      <cs:styleClr val="auto"/>
    </cs:lnRef>
    <cs:fillRef idx="2"/>
    <cs:effectRef idx="0"/>
    <cs:fontRef idx="minor">
      <a:schemeClr val="dk1"/>
    </cs:fontRef>
    <cs:spPr>
      <a:ln w="9525" cap="rnd">
        <a:solidFill>
          <a:schemeClr val="phClr"/>
        </a:solidFill>
      </a:ln>
    </cs:spPr>
  </cs:trendline>
  <cs:trendlineLabel>
    <cs:lnRef idx="0"/>
    <cs:fillRef idx="0"/>
    <cs:effectRef idx="0"/>
    <cs:fontRef idx="minor">
      <a:schemeClr val="tx1">
        <a:lumMod val="50000"/>
        <a:lumOff val="50000"/>
      </a:schemeClr>
    </cs:fontRef>
    <cs:defRPr sz="900"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50000"/>
        <a:lumOff val="50000"/>
      </a:schemeClr>
    </cs:fontRef>
    <cs:defRPr sz="900" kern="1200"/>
  </cs:valueAxis>
  <cs:wall>
    <cs:lnRef idx="0"/>
    <cs:fillRef idx="0"/>
    <cs:effectRef idx="0"/>
    <cs:fontRef idx="minor">
      <a:schemeClr val="dk1"/>
    </cs:fontRef>
  </cs:wall>
</cs:chartStyle>
</file>

<file path=ppt/charts/style3.xml><?xml version="1.0" encoding="utf-8"?>
<cs:chartStyle xmlns:cs="http://schemas.microsoft.com/office/drawing/2012/chartStyle" xmlns:a="http://schemas.openxmlformats.org/drawingml/2006/main" id="206">
  <cs:axisTitle>
    <cs:lnRef idx="0"/>
    <cs:fillRef idx="0"/>
    <cs:effectRef idx="0"/>
    <cs:fontRef idx="minor">
      <a:schemeClr val="tx1">
        <a:lumMod val="50000"/>
        <a:lumOff val="50000"/>
      </a:schemeClr>
    </cs:fontRef>
    <cs:defRPr sz="900" kern="1200" cap="all"/>
  </cs:axisTitle>
  <cs:category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50000"/>
        <a:lumOff val="50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3D>
  <cs:dataPointLine>
    <cs:lnRef idx="0">
      <cs:styleClr val="auto"/>
    </cs:lnRef>
    <cs:fillRef idx="2">
      <cs:styleClr val="auto"/>
    </cs:fillRef>
    <cs:effectRef idx="1"/>
    <cs:fontRef idx="minor">
      <a:schemeClr val="dk1"/>
    </cs:fontRef>
    <cs:spPr>
      <a:ln w="15875" cap="rnd">
        <a:solidFill>
          <a:schemeClr val="phClr"/>
        </a:solidFill>
        <a:round/>
      </a:ln>
    </cs:spPr>
  </cs:dataPointLine>
  <cs:dataPointMarker>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Marker>
  <cs:dataPointMarkerLayout symbol="circle" size="4"/>
  <cs:dataPointWireframe>
    <cs:lnRef idx="0">
      <cs:styleClr val="auto"/>
    </cs:lnRef>
    <cs:fillRef idx="2"/>
    <cs:effectRef idx="0"/>
    <cs:fontRef idx="minor">
      <a:schemeClr val="dk1"/>
    </cs:fontRef>
    <cs:spPr>
      <a:ln w="9525" cap="rnd">
        <a:solidFill>
          <a:schemeClr val="phClr"/>
        </a:solidFill>
        <a:round/>
      </a:ln>
    </cs:spPr>
  </cs:dataPointWireframe>
  <cs:dataTable>
    <cs:lnRef idx="0"/>
    <cs:fillRef idx="0"/>
    <cs:effectRef idx="0"/>
    <cs:fontRef idx="minor">
      <a:schemeClr val="tx1">
        <a:lumMod val="50000"/>
        <a:lumOff val="50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35000"/>
            <a:lumOff val="65000"/>
          </a:schemeClr>
        </a:solidFill>
        <a:prstDash val="dash"/>
      </a:ln>
    </cs:spPr>
  </cs:dropLine>
  <cs:errorBar>
    <cs:lnRef idx="0"/>
    <cs:fillRef idx="0"/>
    <cs:effectRef idx="0"/>
    <cs:fontRef idx="minor">
      <a:schemeClr val="dk1"/>
    </cs:fontRef>
    <cs:spPr>
      <a:ln w="9525">
        <a:solidFill>
          <a:schemeClr val="tx1">
            <a:lumMod val="50000"/>
            <a:lumOff val="50000"/>
          </a:schemeClr>
        </a:solidFill>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prstDash val="dash"/>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50000"/>
        <a:lumOff val="50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prstDash val="dash"/>
      </a:ln>
    </cs:spPr>
  </cs:seriesLine>
  <cs:title>
    <cs:lnRef idx="0"/>
    <cs:fillRef idx="0"/>
    <cs:effectRef idx="0"/>
    <cs:fontRef idx="minor">
      <a:schemeClr val="tx1">
        <a:lumMod val="50000"/>
        <a:lumOff val="50000"/>
      </a:schemeClr>
    </cs:fontRef>
    <cs:defRPr sz="1400" kern="1200" cap="none" spc="20" baseline="0"/>
  </cs:title>
  <cs:trendline>
    <cs:lnRef idx="0">
      <cs:styleClr val="auto"/>
    </cs:lnRef>
    <cs:fillRef idx="2"/>
    <cs:effectRef idx="0"/>
    <cs:fontRef idx="minor">
      <a:schemeClr val="dk1"/>
    </cs:fontRef>
    <cs:spPr>
      <a:ln w="9525" cap="rnd">
        <a:solidFill>
          <a:schemeClr val="phClr"/>
        </a:solidFill>
      </a:ln>
    </cs:spPr>
  </cs:trendline>
  <cs:trendlineLabel>
    <cs:lnRef idx="0"/>
    <cs:fillRef idx="0"/>
    <cs:effectRef idx="0"/>
    <cs:fontRef idx="minor">
      <a:schemeClr val="tx1">
        <a:lumMod val="50000"/>
        <a:lumOff val="50000"/>
      </a:schemeClr>
    </cs:fontRef>
    <cs:defRPr sz="900"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50000"/>
        <a:lumOff val="50000"/>
      </a:schemeClr>
    </cs:fontRef>
    <cs:defRPr sz="900" kern="1200"/>
  </cs:valueAxis>
  <cs:wall>
    <cs:lnRef idx="0"/>
    <cs:fillRef idx="0"/>
    <cs:effectRef idx="0"/>
    <cs:fontRef idx="minor">
      <a:schemeClr val="dk1"/>
    </cs:fontRef>
  </cs:wall>
</cs:chartStyle>
</file>

<file path=ppt/charts/style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1" y="0"/>
            <a:ext cx="2919413" cy="495300"/>
          </a:xfrm>
          <a:prstGeom prst="rect">
            <a:avLst/>
          </a:prstGeom>
        </p:spPr>
        <p:txBody>
          <a:bodyPr vert="horz" lIns="91433" tIns="45716" rIns="91433" bIns="45716" rtlCol="0"/>
          <a:lstStyle>
            <a:lvl1pPr algn="l">
              <a:defRPr sz="1200"/>
            </a:lvl1pPr>
          </a:lstStyle>
          <a:p>
            <a:endParaRPr kumimoji="1" lang="ja-JP" altLang="en-US"/>
          </a:p>
        </p:txBody>
      </p:sp>
      <p:sp>
        <p:nvSpPr>
          <p:cNvPr id="3" name="日付プレースホルダー 2"/>
          <p:cNvSpPr>
            <a:spLocks noGrp="1"/>
          </p:cNvSpPr>
          <p:nvPr>
            <p:ph type="dt" sz="quarter" idx="1"/>
          </p:nvPr>
        </p:nvSpPr>
        <p:spPr>
          <a:xfrm>
            <a:off x="3814763" y="0"/>
            <a:ext cx="2919412" cy="495300"/>
          </a:xfrm>
          <a:prstGeom prst="rect">
            <a:avLst/>
          </a:prstGeom>
        </p:spPr>
        <p:txBody>
          <a:bodyPr vert="horz" lIns="91433" tIns="45716" rIns="91433" bIns="45716" rtlCol="0"/>
          <a:lstStyle>
            <a:lvl1pPr algn="r">
              <a:defRPr sz="1200"/>
            </a:lvl1pPr>
          </a:lstStyle>
          <a:p>
            <a:fld id="{771F1FA2-F28B-4383-8AF2-2E282DFF538E}" type="datetimeFigureOut">
              <a:rPr kumimoji="1" lang="ja-JP" altLang="en-US" smtClean="0"/>
              <a:t>2020/2/25</a:t>
            </a:fld>
            <a:endParaRPr kumimoji="1" lang="ja-JP" altLang="en-US"/>
          </a:p>
        </p:txBody>
      </p:sp>
      <p:sp>
        <p:nvSpPr>
          <p:cNvPr id="4" name="フッター プレースホルダー 3"/>
          <p:cNvSpPr>
            <a:spLocks noGrp="1"/>
          </p:cNvSpPr>
          <p:nvPr>
            <p:ph type="ftr" sz="quarter" idx="2"/>
          </p:nvPr>
        </p:nvSpPr>
        <p:spPr>
          <a:xfrm>
            <a:off x="1" y="9371013"/>
            <a:ext cx="2919413" cy="495300"/>
          </a:xfrm>
          <a:prstGeom prst="rect">
            <a:avLst/>
          </a:prstGeom>
        </p:spPr>
        <p:txBody>
          <a:bodyPr vert="horz" lIns="91433" tIns="45716" rIns="91433" bIns="45716" rtlCol="0" anchor="b"/>
          <a:lstStyle>
            <a:lvl1pPr algn="l">
              <a:defRPr sz="1200"/>
            </a:lvl1pPr>
          </a:lstStyle>
          <a:p>
            <a:endParaRPr kumimoji="1" lang="ja-JP" altLang="en-US"/>
          </a:p>
        </p:txBody>
      </p:sp>
      <p:sp>
        <p:nvSpPr>
          <p:cNvPr id="5" name="スライド番号プレースホルダー 4"/>
          <p:cNvSpPr>
            <a:spLocks noGrp="1"/>
          </p:cNvSpPr>
          <p:nvPr>
            <p:ph type="sldNum" sz="quarter" idx="3"/>
          </p:nvPr>
        </p:nvSpPr>
        <p:spPr>
          <a:xfrm>
            <a:off x="3814763" y="9371013"/>
            <a:ext cx="2919412" cy="495300"/>
          </a:xfrm>
          <a:prstGeom prst="rect">
            <a:avLst/>
          </a:prstGeom>
        </p:spPr>
        <p:txBody>
          <a:bodyPr vert="horz" lIns="91433" tIns="45716" rIns="91433" bIns="45716" rtlCol="0" anchor="b"/>
          <a:lstStyle>
            <a:lvl1pPr algn="r">
              <a:defRPr sz="1200"/>
            </a:lvl1pPr>
          </a:lstStyle>
          <a:p>
            <a:fld id="{D6F6E854-F31C-44AE-A24F-9E0720360597}" type="slidenum">
              <a:rPr kumimoji="1" lang="ja-JP" altLang="en-US" smtClean="0"/>
              <a:t>‹#›</a:t>
            </a:fld>
            <a:endParaRPr kumimoji="1" lang="ja-JP" altLang="en-US"/>
          </a:p>
        </p:txBody>
      </p:sp>
    </p:spTree>
    <p:extLst>
      <p:ext uri="{BB962C8B-B14F-4D97-AF65-F5344CB8AC3E}">
        <p14:creationId xmlns:p14="http://schemas.microsoft.com/office/powerpoint/2010/main" val="260175956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1" y="0"/>
            <a:ext cx="2918831" cy="493316"/>
          </a:xfrm>
          <a:prstGeom prst="rect">
            <a:avLst/>
          </a:prstGeom>
        </p:spPr>
        <p:txBody>
          <a:bodyPr vert="horz" lIns="91433" tIns="45716" rIns="91433" bIns="45716" rtlCol="0"/>
          <a:lstStyle>
            <a:lvl1pPr algn="l">
              <a:defRPr sz="1200"/>
            </a:lvl1pPr>
          </a:lstStyle>
          <a:p>
            <a:endParaRPr kumimoji="1" lang="ja-JP" altLang="en-US"/>
          </a:p>
        </p:txBody>
      </p:sp>
      <p:sp>
        <p:nvSpPr>
          <p:cNvPr id="3" name="日付プレースホルダー 2"/>
          <p:cNvSpPr>
            <a:spLocks noGrp="1"/>
          </p:cNvSpPr>
          <p:nvPr>
            <p:ph type="dt" idx="1"/>
          </p:nvPr>
        </p:nvSpPr>
        <p:spPr>
          <a:xfrm>
            <a:off x="3815374" y="0"/>
            <a:ext cx="2918831" cy="493316"/>
          </a:xfrm>
          <a:prstGeom prst="rect">
            <a:avLst/>
          </a:prstGeom>
        </p:spPr>
        <p:txBody>
          <a:bodyPr vert="horz" lIns="91433" tIns="45716" rIns="91433" bIns="45716" rtlCol="0"/>
          <a:lstStyle>
            <a:lvl1pPr algn="r">
              <a:defRPr sz="1200"/>
            </a:lvl1pPr>
          </a:lstStyle>
          <a:p>
            <a:fld id="{97D17C95-7011-46A3-B1A7-A68A7342801F}" type="datetimeFigureOut">
              <a:rPr kumimoji="1" lang="ja-JP" altLang="en-US" smtClean="0"/>
              <a:t>2020/2/25</a:t>
            </a:fld>
            <a:endParaRPr kumimoji="1" lang="ja-JP" altLang="en-US"/>
          </a:p>
        </p:txBody>
      </p:sp>
      <p:sp>
        <p:nvSpPr>
          <p:cNvPr id="4" name="スライド イメージ プレースホルダー 3"/>
          <p:cNvSpPr>
            <a:spLocks noGrp="1" noRot="1" noChangeAspect="1"/>
          </p:cNvSpPr>
          <p:nvPr>
            <p:ph type="sldImg" idx="2"/>
          </p:nvPr>
        </p:nvSpPr>
        <p:spPr>
          <a:xfrm>
            <a:off x="901700" y="739775"/>
            <a:ext cx="4932363" cy="3700463"/>
          </a:xfrm>
          <a:prstGeom prst="rect">
            <a:avLst/>
          </a:prstGeom>
          <a:noFill/>
          <a:ln w="12700">
            <a:solidFill>
              <a:prstClr val="black"/>
            </a:solidFill>
          </a:ln>
        </p:spPr>
        <p:txBody>
          <a:bodyPr vert="horz" lIns="91433" tIns="45716" rIns="91433" bIns="45716" rtlCol="0" anchor="ctr"/>
          <a:lstStyle/>
          <a:p>
            <a:endParaRPr lang="ja-JP" altLang="en-US"/>
          </a:p>
        </p:txBody>
      </p:sp>
      <p:sp>
        <p:nvSpPr>
          <p:cNvPr id="5" name="ノート プレースホルダー 4"/>
          <p:cNvSpPr>
            <a:spLocks noGrp="1"/>
          </p:cNvSpPr>
          <p:nvPr>
            <p:ph type="body" sz="quarter" idx="3"/>
          </p:nvPr>
        </p:nvSpPr>
        <p:spPr>
          <a:xfrm>
            <a:off x="673577" y="4686500"/>
            <a:ext cx="5388610" cy="4439841"/>
          </a:xfrm>
          <a:prstGeom prst="rect">
            <a:avLst/>
          </a:prstGeom>
        </p:spPr>
        <p:txBody>
          <a:bodyPr vert="horz" lIns="91433" tIns="45716" rIns="91433" bIns="45716"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1" y="9371285"/>
            <a:ext cx="2918831" cy="493316"/>
          </a:xfrm>
          <a:prstGeom prst="rect">
            <a:avLst/>
          </a:prstGeom>
        </p:spPr>
        <p:txBody>
          <a:bodyPr vert="horz" lIns="91433" tIns="45716" rIns="91433" bIns="45716"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15374" y="9371285"/>
            <a:ext cx="2918831" cy="493316"/>
          </a:xfrm>
          <a:prstGeom prst="rect">
            <a:avLst/>
          </a:prstGeom>
        </p:spPr>
        <p:txBody>
          <a:bodyPr vert="horz" lIns="91433" tIns="45716" rIns="91433" bIns="45716" rtlCol="0" anchor="b"/>
          <a:lstStyle>
            <a:lvl1pPr algn="r">
              <a:defRPr sz="1200"/>
            </a:lvl1pPr>
          </a:lstStyle>
          <a:p>
            <a:fld id="{01ECC75E-8ECF-4EDA-A933-8F9751F62492}" type="slidenum">
              <a:rPr kumimoji="1" lang="ja-JP" altLang="en-US" smtClean="0"/>
              <a:t>‹#›</a:t>
            </a:fld>
            <a:endParaRPr kumimoji="1" lang="ja-JP" altLang="en-US"/>
          </a:p>
        </p:txBody>
      </p:sp>
    </p:spTree>
    <p:extLst>
      <p:ext uri="{BB962C8B-B14F-4D97-AF65-F5344CB8AC3E}">
        <p14:creationId xmlns:p14="http://schemas.microsoft.com/office/powerpoint/2010/main" val="225147543"/>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石浦研究室</a:t>
            </a:r>
            <a:r>
              <a:rPr kumimoji="1" lang="en-US" altLang="ja-JP" dirty="0"/>
              <a:t> </a:t>
            </a:r>
            <a:r>
              <a:rPr kumimoji="1" lang="ja-JP" altLang="en-US"/>
              <a:t>大窄直樹が</a:t>
            </a:r>
            <a:r>
              <a:rPr kumimoji="1" lang="en-US" altLang="ja-JP" dirty="0"/>
              <a:t>, </a:t>
            </a:r>
            <a:r>
              <a:rPr kumimoji="1" lang="ja-JP" altLang="en-US"/>
              <a:t>電流兆候解析に基づく</a:t>
            </a:r>
            <a:r>
              <a:rPr kumimoji="1" lang="en-US" altLang="ja-JP" dirty="0"/>
              <a:t>DC</a:t>
            </a:r>
            <a:r>
              <a:rPr kumimoji="1" lang="ja-JP" altLang="en-US"/>
              <a:t>モーターのオンライン故障検知という研究について発表します</a:t>
            </a:r>
            <a:endParaRPr kumimoji="1" lang="en-US" altLang="ja-JP" dirty="0"/>
          </a:p>
          <a:p>
            <a:endParaRPr kumimoji="1" lang="en-US" altLang="ja-JP" dirty="0"/>
          </a:p>
          <a:p>
            <a:r>
              <a:rPr kumimoji="1" lang="en-US" altLang="ja-JP" dirty="0"/>
              <a:t>15s</a:t>
            </a:r>
            <a:endParaRPr kumimoji="1" lang="ja-JP" altLang="en-US" dirty="0"/>
          </a:p>
        </p:txBody>
      </p:sp>
      <p:sp>
        <p:nvSpPr>
          <p:cNvPr id="4" name="スライド番号プレースホルダー 3"/>
          <p:cNvSpPr>
            <a:spLocks noGrp="1"/>
          </p:cNvSpPr>
          <p:nvPr>
            <p:ph type="sldNum" sz="quarter" idx="10"/>
          </p:nvPr>
        </p:nvSpPr>
        <p:spPr/>
        <p:txBody>
          <a:bodyPr/>
          <a:lstStyle/>
          <a:p>
            <a:fld id="{01ECC75E-8ECF-4EDA-A933-8F9751F62492}" type="slidenum">
              <a:rPr kumimoji="1" lang="ja-JP" altLang="en-US" smtClean="0"/>
              <a:t>1</a:t>
            </a:fld>
            <a:endParaRPr kumimoji="1" lang="ja-JP" altLang="en-US"/>
          </a:p>
        </p:txBody>
      </p:sp>
    </p:spTree>
    <p:extLst>
      <p:ext uri="{BB962C8B-B14F-4D97-AF65-F5344CB8AC3E}">
        <p14:creationId xmlns:p14="http://schemas.microsoft.com/office/powerpoint/2010/main" val="32585022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sz="1600" b="1" i="0" kern="1200" dirty="0">
                <a:solidFill>
                  <a:schemeClr val="tx1"/>
                </a:solidFill>
                <a:effectLst/>
                <a:latin typeface="+mn-lt"/>
                <a:ea typeface="+mn-ea"/>
                <a:cs typeface="+mn-cs"/>
              </a:rPr>
              <a:t>2011</a:t>
            </a:r>
            <a:r>
              <a:rPr kumimoji="1" lang="ja-JP" altLang="en-US" sz="1600" b="1" i="0" kern="1200">
                <a:solidFill>
                  <a:schemeClr val="tx1"/>
                </a:solidFill>
                <a:effectLst/>
                <a:latin typeface="+mn-lt"/>
                <a:ea typeface="+mn-ea"/>
                <a:cs typeface="+mn-cs"/>
              </a:rPr>
              <a:t>年スリッダー電流兆候解析により</a:t>
            </a:r>
            <a:r>
              <a:rPr kumimoji="1" lang="en-US" altLang="ja-JP" sz="1600" b="1" i="0" kern="1200" dirty="0">
                <a:solidFill>
                  <a:schemeClr val="tx1"/>
                </a:solidFill>
                <a:effectLst/>
                <a:latin typeface="+mn-lt"/>
                <a:ea typeface="+mn-ea"/>
                <a:cs typeface="+mn-cs"/>
              </a:rPr>
              <a:t>BLDC</a:t>
            </a:r>
            <a:r>
              <a:rPr kumimoji="1" lang="ja-JP" altLang="en-US" sz="1600" b="1" i="0" kern="1200">
                <a:solidFill>
                  <a:schemeClr val="tx1"/>
                </a:solidFill>
                <a:effectLst/>
                <a:latin typeface="+mn-lt"/>
                <a:ea typeface="+mn-ea"/>
                <a:cs typeface="+mn-cs"/>
              </a:rPr>
              <a:t>モーターの故障検知を行なっています</a:t>
            </a:r>
            <a:endParaRPr kumimoji="1" lang="en-US" altLang="ja-JP" sz="1600" b="1" i="0" kern="1200" dirty="0">
              <a:solidFill>
                <a:schemeClr val="tx1"/>
              </a:solidFill>
              <a:effectLst/>
              <a:latin typeface="+mn-lt"/>
              <a:ea typeface="+mn-ea"/>
              <a:cs typeface="+mn-cs"/>
            </a:endParaRPr>
          </a:p>
          <a:p>
            <a:r>
              <a:rPr kumimoji="1" lang="ja-JP" altLang="en-US" sz="1600" b="1" i="0" kern="1200">
                <a:solidFill>
                  <a:schemeClr val="tx1"/>
                </a:solidFill>
                <a:effectLst/>
                <a:latin typeface="+mn-lt"/>
                <a:ea typeface="+mn-ea"/>
                <a:cs typeface="+mn-cs"/>
              </a:rPr>
              <a:t>電流兆候解析は電流信号の変化から故障検知を行う方法です</a:t>
            </a:r>
            <a:endParaRPr kumimoji="1" lang="en-US" altLang="ja-JP" sz="1600" b="1" i="0" kern="1200" dirty="0">
              <a:solidFill>
                <a:schemeClr val="tx1"/>
              </a:solidFill>
              <a:effectLst/>
              <a:latin typeface="+mn-lt"/>
              <a:ea typeface="+mn-ea"/>
              <a:cs typeface="+mn-cs"/>
            </a:endParaRPr>
          </a:p>
          <a:p>
            <a:endParaRPr kumimoji="1" lang="en-US" altLang="ja-JP" sz="1600" b="1" i="0" kern="1200" dirty="0">
              <a:solidFill>
                <a:schemeClr val="tx1"/>
              </a:solidFill>
              <a:effectLst/>
              <a:latin typeface="+mn-lt"/>
              <a:ea typeface="+mn-ea"/>
              <a:cs typeface="+mn-cs"/>
            </a:endParaRPr>
          </a:p>
          <a:p>
            <a:r>
              <a:rPr kumimoji="1" lang="ja-JP" altLang="en-US" sz="1600" b="1" i="0" kern="1200">
                <a:solidFill>
                  <a:schemeClr val="tx1"/>
                </a:solidFill>
                <a:effectLst/>
                <a:latin typeface="+mn-lt"/>
                <a:ea typeface="+mn-ea"/>
                <a:cs typeface="+mn-cs"/>
              </a:rPr>
              <a:t>この研究では</a:t>
            </a:r>
            <a:r>
              <a:rPr kumimoji="1" lang="en-US" altLang="ja-JP" sz="1600" b="1" i="0" kern="1200" dirty="0">
                <a:solidFill>
                  <a:schemeClr val="tx1"/>
                </a:solidFill>
                <a:effectLst/>
                <a:latin typeface="+mn-lt"/>
                <a:ea typeface="+mn-ea"/>
                <a:cs typeface="+mn-cs"/>
              </a:rPr>
              <a:t>, </a:t>
            </a:r>
            <a:r>
              <a:rPr kumimoji="1" lang="ja-JP" altLang="en-US" sz="1600" b="1" i="0" kern="1200">
                <a:solidFill>
                  <a:schemeClr val="tx1"/>
                </a:solidFill>
                <a:effectLst/>
                <a:latin typeface="+mn-lt"/>
                <a:ea typeface="+mn-ea"/>
                <a:cs typeface="+mn-cs"/>
              </a:rPr>
              <a:t>低周波数帯の最大周波数成分を取得する実験を行なっています</a:t>
            </a:r>
            <a:endParaRPr kumimoji="1" lang="en-US" altLang="ja-JP" sz="1600" b="1" i="0" kern="1200" dirty="0">
              <a:solidFill>
                <a:schemeClr val="tx1"/>
              </a:solidFill>
              <a:effectLst/>
              <a:latin typeface="+mn-lt"/>
              <a:ea typeface="+mn-ea"/>
              <a:cs typeface="+mn-cs"/>
            </a:endParaRPr>
          </a:p>
          <a:p>
            <a:r>
              <a:rPr kumimoji="1" lang="en-US" altLang="ja-JP" sz="1600" b="1" i="0" kern="1200" dirty="0">
                <a:solidFill>
                  <a:schemeClr val="tx1"/>
                </a:solidFill>
                <a:effectLst/>
                <a:latin typeface="+mn-lt"/>
                <a:ea typeface="+mn-ea"/>
                <a:cs typeface="+mn-cs"/>
              </a:rPr>
              <a:t>Health</a:t>
            </a:r>
            <a:r>
              <a:rPr kumimoji="1" lang="ja-JP" altLang="en-US" sz="1600" b="1" i="0" kern="1200">
                <a:solidFill>
                  <a:schemeClr val="tx1"/>
                </a:solidFill>
                <a:effectLst/>
                <a:latin typeface="+mn-lt"/>
                <a:ea typeface="+mn-ea"/>
                <a:cs typeface="+mn-cs"/>
              </a:rPr>
              <a:t>は正常なモーター</a:t>
            </a:r>
            <a:r>
              <a:rPr kumimoji="1" lang="en-US" altLang="ja-JP" sz="1600" b="1" i="0" kern="1200" dirty="0">
                <a:solidFill>
                  <a:schemeClr val="tx1"/>
                </a:solidFill>
                <a:effectLst/>
                <a:latin typeface="+mn-lt"/>
                <a:ea typeface="+mn-ea"/>
                <a:cs typeface="+mn-cs"/>
              </a:rPr>
              <a:t>, G1</a:t>
            </a:r>
            <a:r>
              <a:rPr kumimoji="1" lang="ja-JP" altLang="en-US" sz="1600" b="1" i="0" kern="1200">
                <a:solidFill>
                  <a:schemeClr val="tx1"/>
                </a:solidFill>
                <a:effectLst/>
                <a:latin typeface="+mn-lt"/>
                <a:ea typeface="+mn-ea"/>
                <a:cs typeface="+mn-cs"/>
              </a:rPr>
              <a:t>は歯車の歯こぼれが</a:t>
            </a:r>
            <a:r>
              <a:rPr kumimoji="1" lang="en-US" altLang="ja-JP" sz="1600" b="1" i="0" kern="1200" dirty="0">
                <a:solidFill>
                  <a:schemeClr val="tx1"/>
                </a:solidFill>
                <a:effectLst/>
                <a:latin typeface="+mn-lt"/>
                <a:ea typeface="+mn-ea"/>
                <a:cs typeface="+mn-cs"/>
              </a:rPr>
              <a:t>1</a:t>
            </a:r>
            <a:r>
              <a:rPr kumimoji="1" lang="ja-JP" altLang="en-US" sz="1600" b="1" i="0" kern="1200">
                <a:solidFill>
                  <a:schemeClr val="tx1"/>
                </a:solidFill>
                <a:effectLst/>
                <a:latin typeface="+mn-lt"/>
                <a:ea typeface="+mn-ea"/>
                <a:cs typeface="+mn-cs"/>
              </a:rPr>
              <a:t>箇所のモーター</a:t>
            </a:r>
            <a:r>
              <a:rPr kumimoji="1" lang="en-US" altLang="ja-JP" sz="1600" b="1" i="0" kern="1200" dirty="0">
                <a:solidFill>
                  <a:schemeClr val="tx1"/>
                </a:solidFill>
                <a:effectLst/>
                <a:latin typeface="+mn-lt"/>
                <a:ea typeface="+mn-ea"/>
                <a:cs typeface="+mn-cs"/>
              </a:rPr>
              <a:t>, G2</a:t>
            </a:r>
            <a:r>
              <a:rPr kumimoji="1" lang="ja-JP" altLang="en-US" sz="1600" b="1" i="0" kern="1200">
                <a:solidFill>
                  <a:schemeClr val="tx1"/>
                </a:solidFill>
                <a:effectLst/>
                <a:latin typeface="+mn-lt"/>
                <a:ea typeface="+mn-ea"/>
                <a:cs typeface="+mn-cs"/>
              </a:rPr>
              <a:t>は歯車の歯こぼれが</a:t>
            </a:r>
            <a:r>
              <a:rPr kumimoji="1" lang="en-US" altLang="ja-JP" sz="1600" b="1" i="0" kern="1200" dirty="0">
                <a:solidFill>
                  <a:schemeClr val="tx1"/>
                </a:solidFill>
                <a:effectLst/>
                <a:latin typeface="+mn-lt"/>
                <a:ea typeface="+mn-ea"/>
                <a:cs typeface="+mn-cs"/>
              </a:rPr>
              <a:t>2</a:t>
            </a:r>
            <a:r>
              <a:rPr kumimoji="1" lang="ja-JP" altLang="en-US" sz="1600" b="1" i="0" kern="1200">
                <a:solidFill>
                  <a:schemeClr val="tx1"/>
                </a:solidFill>
                <a:effectLst/>
                <a:latin typeface="+mn-lt"/>
                <a:ea typeface="+mn-ea"/>
                <a:cs typeface="+mn-cs"/>
              </a:rPr>
              <a:t>箇所のモーターです</a:t>
            </a:r>
            <a:endParaRPr kumimoji="1" lang="en-US" altLang="ja-JP" sz="1600" b="1" i="0" kern="1200" dirty="0">
              <a:solidFill>
                <a:schemeClr val="tx1"/>
              </a:solidFill>
              <a:effectLst/>
              <a:latin typeface="+mn-lt"/>
              <a:ea typeface="+mn-ea"/>
              <a:cs typeface="+mn-cs"/>
            </a:endParaRPr>
          </a:p>
          <a:p>
            <a:r>
              <a:rPr kumimoji="1" lang="ja-JP" altLang="en-US"/>
              <a:t>故障の増加に従い</a:t>
            </a:r>
            <a:r>
              <a:rPr kumimoji="1" lang="en-US" altLang="ja-JP" dirty="0"/>
              <a:t>, </a:t>
            </a:r>
            <a:r>
              <a:rPr kumimoji="1" lang="ja-JP" altLang="en-US"/>
              <a:t>最大周波数成分が増加することがわかります</a:t>
            </a:r>
            <a:endParaRPr kumimoji="1" lang="en-US" altLang="ja-JP" dirty="0"/>
          </a:p>
          <a:p>
            <a:r>
              <a:rPr kumimoji="1" lang="ja-JP" altLang="en-US"/>
              <a:t>この特徴を利用して故障検知を行うことができます</a:t>
            </a:r>
            <a:endParaRPr kumimoji="1" lang="en-US" altLang="ja-JP" dirty="0"/>
          </a:p>
          <a:p>
            <a:r>
              <a:rPr kumimoji="1" lang="ja-JP" altLang="en-US"/>
              <a:t>しかし</a:t>
            </a:r>
            <a:r>
              <a:rPr kumimoji="1" lang="en-US" altLang="ja-JP" dirty="0"/>
              <a:t>, </a:t>
            </a:r>
            <a:r>
              <a:rPr kumimoji="1" lang="ja-JP" altLang="en-US"/>
              <a:t>この研究では</a:t>
            </a:r>
            <a:r>
              <a:rPr kumimoji="1" lang="en-US" altLang="ja-JP" dirty="0"/>
              <a:t>PWM</a:t>
            </a:r>
            <a:r>
              <a:rPr kumimoji="1" lang="ja-JP" altLang="en-US"/>
              <a:t>信号の</a:t>
            </a:r>
            <a:r>
              <a:rPr kumimoji="1" lang="en-US" altLang="ja-JP" dirty="0"/>
              <a:t>duty</a:t>
            </a:r>
            <a:r>
              <a:rPr kumimoji="1" lang="ja-JP" altLang="en-US"/>
              <a:t>比の変化に対応しておらず</a:t>
            </a:r>
            <a:r>
              <a:rPr kumimoji="1" lang="en-US" altLang="ja-JP" dirty="0"/>
              <a:t>, </a:t>
            </a:r>
            <a:r>
              <a:rPr kumimoji="1" lang="ja-JP" altLang="en-US"/>
              <a:t>また周波数解析の計算量が多いためオフラインの故障検知になっています</a:t>
            </a:r>
            <a:endParaRPr kumimoji="1" lang="en-US" altLang="ja-JP" dirty="0"/>
          </a:p>
          <a:p>
            <a:r>
              <a:rPr kumimoji="1" lang="en-US" altLang="ja-JP" dirty="0"/>
              <a:t>1m20s</a:t>
            </a:r>
          </a:p>
          <a:p>
            <a:endParaRPr kumimoji="1" lang="en-US" altLang="ja-JP" dirty="0"/>
          </a:p>
          <a:p>
            <a:r>
              <a:rPr kumimoji="1" lang="en-US" altLang="ja-JP" dirty="0"/>
              <a:t>7m10s</a:t>
            </a:r>
          </a:p>
        </p:txBody>
      </p:sp>
      <p:sp>
        <p:nvSpPr>
          <p:cNvPr id="4" name="スライド番号プレースホルダー 3"/>
          <p:cNvSpPr>
            <a:spLocks noGrp="1"/>
          </p:cNvSpPr>
          <p:nvPr>
            <p:ph type="sldNum" sz="quarter" idx="10"/>
          </p:nvPr>
        </p:nvSpPr>
        <p:spPr/>
        <p:txBody>
          <a:bodyPr/>
          <a:lstStyle/>
          <a:p>
            <a:fld id="{01ECC75E-8ECF-4EDA-A933-8F9751F62492}" type="slidenum">
              <a:rPr kumimoji="1" lang="ja-JP" altLang="en-US" smtClean="0"/>
              <a:t>10</a:t>
            </a:fld>
            <a:endParaRPr kumimoji="1" lang="ja-JP" altLang="en-US"/>
          </a:p>
        </p:txBody>
      </p:sp>
    </p:spTree>
    <p:extLst>
      <p:ext uri="{BB962C8B-B14F-4D97-AF65-F5344CB8AC3E}">
        <p14:creationId xmlns:p14="http://schemas.microsoft.com/office/powerpoint/2010/main" val="23132762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a:latin typeface="ＭＳ Ｐゴシック"/>
                <a:ea typeface="ＭＳ Ｐゴシック"/>
              </a:rPr>
              <a:t>そこで本研究では電流兆候解析に基づく</a:t>
            </a:r>
            <a:r>
              <a:rPr lang="en-US" altLang="ja-JP" dirty="0">
                <a:latin typeface="ＭＳ Ｐゴシック"/>
                <a:ea typeface="ＭＳ Ｐゴシック"/>
              </a:rPr>
              <a:t>DC</a:t>
            </a:r>
            <a:r>
              <a:rPr lang="ja-JP" altLang="en-US">
                <a:latin typeface="ＭＳ Ｐゴシック"/>
                <a:ea typeface="ＭＳ Ｐゴシック"/>
              </a:rPr>
              <a:t>モーターのオンライン故障検知を行います</a:t>
            </a:r>
            <a:endParaRPr lang="en-US" altLang="ja-JP" dirty="0">
              <a:latin typeface="ＭＳ Ｐゴシック"/>
              <a:ea typeface="ＭＳ Ｐゴシック"/>
            </a:endParaRPr>
          </a:p>
          <a:p>
            <a:r>
              <a:rPr lang="en-US" altLang="ja-JP" dirty="0">
                <a:latin typeface="ＭＳ Ｐゴシック"/>
                <a:ea typeface="ＭＳ Ｐゴシック"/>
              </a:rPr>
              <a:t>DC</a:t>
            </a:r>
            <a:r>
              <a:rPr lang="ja-JP" altLang="en-US">
                <a:latin typeface="ＭＳ Ｐゴシック"/>
                <a:ea typeface="ＭＳ Ｐゴシック"/>
              </a:rPr>
              <a:t>モータの予備実験により故障の特徴を確認し</a:t>
            </a:r>
            <a:endParaRPr lang="en-US" altLang="ja-JP" dirty="0">
              <a:latin typeface="ＭＳ Ｐゴシック"/>
              <a:ea typeface="ＭＳ Ｐゴシック"/>
            </a:endParaRPr>
          </a:p>
          <a:p>
            <a:r>
              <a:rPr lang="ja-JP" altLang="en-US">
                <a:latin typeface="ＭＳ Ｐゴシック"/>
                <a:ea typeface="ＭＳ Ｐゴシック"/>
              </a:rPr>
              <a:t>ハードウェアを併用した方式により高速化を行います</a:t>
            </a:r>
            <a:endParaRPr lang="en-US" altLang="ja-JP" dirty="0">
              <a:latin typeface="ＭＳ Ｐゴシック"/>
              <a:ea typeface="ＭＳ Ｐゴシック"/>
            </a:endParaRPr>
          </a:p>
          <a:p>
            <a:r>
              <a:rPr lang="ja-JP" altLang="en-US">
                <a:latin typeface="ＭＳ Ｐゴシック"/>
                <a:ea typeface="ＭＳ Ｐゴシック"/>
              </a:rPr>
              <a:t>この方式をプログラマブル</a:t>
            </a:r>
            <a:r>
              <a:rPr lang="en-US" altLang="ja-JP" dirty="0">
                <a:latin typeface="ＭＳ Ｐゴシック"/>
                <a:ea typeface="ＭＳ Ｐゴシック"/>
              </a:rPr>
              <a:t>SoC</a:t>
            </a:r>
            <a:r>
              <a:rPr lang="ja-JP" altLang="en-US">
                <a:latin typeface="ＭＳ Ｐゴシック"/>
                <a:ea typeface="ＭＳ Ｐゴシック"/>
              </a:rPr>
              <a:t>で実装を行うことで</a:t>
            </a:r>
            <a:endParaRPr lang="en-US" altLang="ja-JP" dirty="0">
              <a:latin typeface="ＭＳ Ｐゴシック"/>
              <a:ea typeface="ＭＳ Ｐゴシック"/>
            </a:endParaRPr>
          </a:p>
          <a:p>
            <a:endParaRPr lang="en-US" altLang="ja-JP" dirty="0">
              <a:latin typeface="ＭＳ Ｐゴシック"/>
              <a:ea typeface="ＭＳ Ｐゴシック"/>
            </a:endParaRPr>
          </a:p>
          <a:p>
            <a:r>
              <a:rPr lang="ja-JP" altLang="en-US">
                <a:latin typeface="ＭＳ Ｐゴシック"/>
                <a:ea typeface="ＭＳ Ｐゴシック"/>
              </a:rPr>
              <a:t>オンライン故障検知と</a:t>
            </a:r>
            <a:endParaRPr lang="en-US" altLang="ja-JP" dirty="0">
              <a:latin typeface="ＭＳ Ｐゴシック"/>
              <a:ea typeface="ＭＳ Ｐゴシック"/>
            </a:endParaRPr>
          </a:p>
          <a:p>
            <a:r>
              <a:rPr lang="en-US" altLang="ja-JP" dirty="0">
                <a:latin typeface="ＭＳ Ｐゴシック"/>
                <a:ea typeface="ＭＳ Ｐゴシック"/>
              </a:rPr>
              <a:t>PWM</a:t>
            </a:r>
            <a:r>
              <a:rPr lang="ja-JP" altLang="en-US">
                <a:latin typeface="ＭＳ Ｐゴシック"/>
                <a:ea typeface="ＭＳ Ｐゴシック"/>
              </a:rPr>
              <a:t>信号の</a:t>
            </a:r>
            <a:r>
              <a:rPr lang="en-US" altLang="ja-JP" dirty="0">
                <a:latin typeface="ＭＳ Ｐゴシック"/>
                <a:ea typeface="ＭＳ Ｐゴシック"/>
              </a:rPr>
              <a:t>duty</a:t>
            </a:r>
            <a:r>
              <a:rPr lang="ja-JP" altLang="en-US">
                <a:latin typeface="ＭＳ Ｐゴシック"/>
                <a:ea typeface="ＭＳ Ｐゴシック"/>
              </a:rPr>
              <a:t>に応じた故障検知を試みます</a:t>
            </a:r>
            <a:endParaRPr lang="en-US" altLang="ja-JP" dirty="0">
              <a:latin typeface="ＭＳ Ｐゴシック"/>
              <a:ea typeface="ＭＳ Ｐゴシック"/>
            </a:endParaRPr>
          </a:p>
          <a:p>
            <a:r>
              <a:rPr lang="en-US" altLang="ja-JP" dirty="0">
                <a:latin typeface="ＭＳ Ｐゴシック"/>
                <a:ea typeface="ＭＳ Ｐゴシック"/>
              </a:rPr>
              <a:t>35s</a:t>
            </a:r>
          </a:p>
          <a:p>
            <a:r>
              <a:rPr lang="en-US" altLang="ja-JP" dirty="0">
                <a:latin typeface="ＭＳ Ｐゴシック"/>
                <a:ea typeface="ＭＳ Ｐゴシック"/>
              </a:rPr>
              <a:t>7m45s</a:t>
            </a:r>
          </a:p>
        </p:txBody>
      </p:sp>
      <p:sp>
        <p:nvSpPr>
          <p:cNvPr id="4" name="スライド番号プレースホルダー 3"/>
          <p:cNvSpPr>
            <a:spLocks noGrp="1"/>
          </p:cNvSpPr>
          <p:nvPr>
            <p:ph type="sldNum" sz="quarter" idx="10"/>
          </p:nvPr>
        </p:nvSpPr>
        <p:spPr/>
        <p:txBody>
          <a:bodyPr/>
          <a:lstStyle/>
          <a:p>
            <a:fld id="{690CDEAD-DED4-4818-9B86-DA1E403D7BA5}" type="slidenum">
              <a:rPr kumimoji="1" lang="ja-JP" altLang="en-US" smtClean="0"/>
              <a:t>11</a:t>
            </a:fld>
            <a:endParaRPr kumimoji="1" lang="ja-JP" altLang="en-US"/>
          </a:p>
        </p:txBody>
      </p:sp>
    </p:spTree>
    <p:extLst>
      <p:ext uri="{BB962C8B-B14F-4D97-AF65-F5344CB8AC3E}">
        <p14:creationId xmlns:p14="http://schemas.microsoft.com/office/powerpoint/2010/main" val="3675912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故障時の</a:t>
            </a:r>
            <a:r>
              <a:rPr kumimoji="1" lang="en-US" altLang="ja-JP" dirty="0"/>
              <a:t>DC</a:t>
            </a:r>
            <a:r>
              <a:rPr kumimoji="1" lang="ja-JP" altLang="en-US"/>
              <a:t>モーターの特徴を知るために予備実験を行います</a:t>
            </a:r>
            <a:endParaRPr kumimoji="1" lang="en-US" altLang="ja-JP" dirty="0"/>
          </a:p>
          <a:p>
            <a:r>
              <a:rPr kumimoji="1" lang="ja-JP" altLang="en-US"/>
              <a:t>行う予備実験は</a:t>
            </a:r>
            <a:endParaRPr kumimoji="1" lang="en-US" altLang="ja-JP" dirty="0"/>
          </a:p>
          <a:p>
            <a:r>
              <a:rPr kumimoji="1" lang="ja-JP" altLang="en-US"/>
              <a:t>低周波数帯の周波数成分の取得と</a:t>
            </a:r>
            <a:endParaRPr kumimoji="1" lang="en-US" altLang="ja-JP" dirty="0"/>
          </a:p>
          <a:p>
            <a:r>
              <a:rPr kumimoji="1" lang="en-US" altLang="ja-JP" dirty="0"/>
              <a:t>PWM</a:t>
            </a:r>
            <a:r>
              <a:rPr kumimoji="1" lang="ja-JP" altLang="en-US"/>
              <a:t>信号の</a:t>
            </a:r>
            <a:r>
              <a:rPr kumimoji="1" lang="en-US" altLang="ja-JP" dirty="0"/>
              <a:t>duty</a:t>
            </a:r>
            <a:r>
              <a:rPr kumimoji="1" lang="ja-JP" altLang="en-US"/>
              <a:t>比による周波数成分の変化について調べます</a:t>
            </a:r>
            <a:endParaRPr kumimoji="1" lang="en-US" altLang="ja-JP" dirty="0"/>
          </a:p>
          <a:p>
            <a:endParaRPr kumimoji="1" lang="en-US" altLang="ja-JP" dirty="0"/>
          </a:p>
          <a:p>
            <a:r>
              <a:rPr kumimoji="1" lang="ja-JP" altLang="en-US"/>
              <a:t>故障したモーターには一定時間過電圧・過電流で駆動させたモーターを利用します</a:t>
            </a:r>
            <a:endParaRPr kumimoji="1" lang="en-US" altLang="ja-JP" dirty="0"/>
          </a:p>
          <a:p>
            <a:r>
              <a:rPr kumimoji="1" lang="ja-JP" altLang="en-US"/>
              <a:t>実装はこのように行います</a:t>
            </a:r>
            <a:endParaRPr kumimoji="1" lang="en-US" altLang="ja-JP" dirty="0"/>
          </a:p>
          <a:p>
            <a:r>
              <a:rPr kumimoji="1" lang="ja-JP" altLang="en-US"/>
              <a:t>モーターコントローラーボードで</a:t>
            </a:r>
            <a:r>
              <a:rPr kumimoji="1" lang="en-US" altLang="ja-JP" dirty="0"/>
              <a:t>DC</a:t>
            </a:r>
            <a:r>
              <a:rPr kumimoji="1" lang="ja-JP" altLang="en-US"/>
              <a:t>モーターの制御を行い</a:t>
            </a:r>
            <a:endParaRPr kumimoji="1" lang="en-US" altLang="ja-JP" dirty="0"/>
          </a:p>
          <a:p>
            <a:r>
              <a:rPr kumimoji="1" lang="ja-JP" altLang="en-US"/>
              <a:t>スペクトラムアナライザで周波数成分を取得します</a:t>
            </a:r>
            <a:endParaRPr kumimoji="1" lang="en-US" altLang="ja-JP" dirty="0"/>
          </a:p>
          <a:p>
            <a:endParaRPr kumimoji="1" lang="en-US" altLang="ja-JP" dirty="0"/>
          </a:p>
          <a:p>
            <a:r>
              <a:rPr kumimoji="1" lang="en-US" altLang="ja-JP" dirty="0"/>
              <a:t>40s</a:t>
            </a:r>
          </a:p>
          <a:p>
            <a:r>
              <a:rPr kumimoji="1" lang="en-US" altLang="ja-JP" dirty="0"/>
              <a:t>8m25s</a:t>
            </a:r>
            <a:endParaRPr kumimoji="1" lang="ja-JP" altLang="en-US"/>
          </a:p>
        </p:txBody>
      </p:sp>
      <p:sp>
        <p:nvSpPr>
          <p:cNvPr id="4" name="スライド番号プレースホルダー 3"/>
          <p:cNvSpPr>
            <a:spLocks noGrp="1"/>
          </p:cNvSpPr>
          <p:nvPr>
            <p:ph type="sldNum" sz="quarter" idx="5"/>
          </p:nvPr>
        </p:nvSpPr>
        <p:spPr/>
        <p:txBody>
          <a:bodyPr/>
          <a:lstStyle/>
          <a:p>
            <a:fld id="{01ECC75E-8ECF-4EDA-A933-8F9751F62492}" type="slidenum">
              <a:rPr kumimoji="1" lang="ja-JP" altLang="en-US" smtClean="0"/>
              <a:t>12</a:t>
            </a:fld>
            <a:endParaRPr kumimoji="1" lang="ja-JP" altLang="en-US"/>
          </a:p>
        </p:txBody>
      </p:sp>
    </p:spTree>
    <p:extLst>
      <p:ext uri="{BB962C8B-B14F-4D97-AF65-F5344CB8AC3E}">
        <p14:creationId xmlns:p14="http://schemas.microsoft.com/office/powerpoint/2010/main" val="30282997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先ほどの実装で取得したパワースペクトルがこれらになります</a:t>
            </a:r>
            <a:endParaRPr kumimoji="1" lang="en-US" altLang="ja-JP" dirty="0"/>
          </a:p>
          <a:p>
            <a:r>
              <a:rPr kumimoji="1" lang="ja-JP" altLang="en-US"/>
              <a:t>こちらが正常なモーターのパワースペクトル</a:t>
            </a:r>
            <a:endParaRPr kumimoji="1" lang="en-US" altLang="ja-JP" dirty="0"/>
          </a:p>
          <a:p>
            <a:r>
              <a:rPr kumimoji="1" lang="ja-JP" altLang="en-US"/>
              <a:t>こちらが故障したモーターのパワースペクトルです</a:t>
            </a:r>
            <a:endParaRPr kumimoji="1" lang="en-US" altLang="ja-JP" dirty="0"/>
          </a:p>
          <a:p>
            <a:r>
              <a:rPr kumimoji="1" lang="ja-JP" altLang="en-US"/>
              <a:t>正常時ではこの部分が最大周波数成分となっていて</a:t>
            </a:r>
            <a:endParaRPr kumimoji="1" lang="en-US" altLang="ja-JP" dirty="0"/>
          </a:p>
          <a:p>
            <a:r>
              <a:rPr kumimoji="1" lang="ja-JP" altLang="en-US"/>
              <a:t>故障時ではこの部分が最大周波数成分となっています</a:t>
            </a:r>
            <a:endParaRPr kumimoji="1" lang="en-US" altLang="ja-JP" dirty="0"/>
          </a:p>
          <a:p>
            <a:r>
              <a:rPr kumimoji="1" lang="ja-JP" altLang="en-US"/>
              <a:t>正常なモーターと比べ</a:t>
            </a:r>
            <a:r>
              <a:rPr kumimoji="1" lang="en-US" altLang="ja-JP" dirty="0"/>
              <a:t>, </a:t>
            </a:r>
            <a:r>
              <a:rPr kumimoji="1" lang="ja-JP" altLang="en-US"/>
              <a:t>故障したモーターは最高周波数成分が増加していることがわかります</a:t>
            </a:r>
            <a:r>
              <a:rPr kumimoji="1" lang="en-US" altLang="ja-JP" dirty="0"/>
              <a:t>.</a:t>
            </a:r>
          </a:p>
          <a:p>
            <a:r>
              <a:rPr kumimoji="1" lang="ja-JP" altLang="en-US"/>
              <a:t>したがって最高周波数成分の差を利用することで故障検知が可能です</a:t>
            </a:r>
            <a:endParaRPr kumimoji="1" lang="en-US" altLang="ja-JP" dirty="0"/>
          </a:p>
          <a:p>
            <a:endParaRPr kumimoji="1" lang="en-US" altLang="ja-JP" dirty="0"/>
          </a:p>
          <a:p>
            <a:r>
              <a:rPr kumimoji="1" lang="en-US" altLang="ja-JP" dirty="0"/>
              <a:t>40s</a:t>
            </a:r>
          </a:p>
          <a:p>
            <a:r>
              <a:rPr kumimoji="1" lang="en-US" altLang="ja-JP" dirty="0"/>
              <a:t>9m5s</a:t>
            </a:r>
            <a:endParaRPr kumimoji="1" lang="ja-JP" altLang="en-US"/>
          </a:p>
        </p:txBody>
      </p:sp>
      <p:sp>
        <p:nvSpPr>
          <p:cNvPr id="4" name="スライド番号プレースホルダー 3"/>
          <p:cNvSpPr>
            <a:spLocks noGrp="1"/>
          </p:cNvSpPr>
          <p:nvPr>
            <p:ph type="sldNum" sz="quarter" idx="5"/>
          </p:nvPr>
        </p:nvSpPr>
        <p:spPr/>
        <p:txBody>
          <a:bodyPr/>
          <a:lstStyle/>
          <a:p>
            <a:fld id="{01ECC75E-8ECF-4EDA-A933-8F9751F62492}" type="slidenum">
              <a:rPr kumimoji="1" lang="ja-JP" altLang="en-US" smtClean="0"/>
              <a:t>13</a:t>
            </a:fld>
            <a:endParaRPr kumimoji="1" lang="ja-JP" altLang="en-US"/>
          </a:p>
        </p:txBody>
      </p:sp>
    </p:spTree>
    <p:extLst>
      <p:ext uri="{BB962C8B-B14F-4D97-AF65-F5344CB8AC3E}">
        <p14:creationId xmlns:p14="http://schemas.microsoft.com/office/powerpoint/2010/main" val="5806710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次に</a:t>
            </a:r>
            <a:r>
              <a:rPr kumimoji="1" lang="en-US" altLang="ja-JP" dirty="0"/>
              <a:t>duty</a:t>
            </a:r>
            <a:r>
              <a:rPr kumimoji="1" lang="ja-JP" altLang="en-US"/>
              <a:t>による最高周波数成分の変化を確認しました</a:t>
            </a:r>
            <a:endParaRPr kumimoji="1" lang="en-US" altLang="ja-JP" dirty="0"/>
          </a:p>
          <a:p>
            <a:r>
              <a:rPr kumimoji="1" lang="ja-JP" altLang="en-US"/>
              <a:t>取得するデータは最高周波数成分で</a:t>
            </a:r>
            <a:endParaRPr kumimoji="1" lang="en-US" altLang="ja-JP" dirty="0"/>
          </a:p>
          <a:p>
            <a:r>
              <a:rPr kumimoji="1" lang="ja-JP" altLang="en-US"/>
              <a:t>正常時</a:t>
            </a:r>
            <a:r>
              <a:rPr kumimoji="1" lang="en-US" altLang="ja-JP" dirty="0"/>
              <a:t>, </a:t>
            </a:r>
            <a:r>
              <a:rPr kumimoji="1" lang="ja-JP" altLang="en-US"/>
              <a:t>故障時共に</a:t>
            </a:r>
            <a:r>
              <a:rPr kumimoji="1" lang="en-US" altLang="ja-JP" dirty="0"/>
              <a:t>50</a:t>
            </a:r>
            <a:r>
              <a:rPr kumimoji="1" lang="ja-JP" altLang="en-US"/>
              <a:t>個ずつデータを取得します</a:t>
            </a:r>
            <a:endParaRPr kumimoji="1" lang="en-US" altLang="ja-JP" dirty="0"/>
          </a:p>
          <a:p>
            <a:r>
              <a:rPr kumimoji="1" lang="en-US" altLang="ja-JP" dirty="0"/>
              <a:t>Duty </a:t>
            </a:r>
            <a:r>
              <a:rPr kumimoji="1" lang="ja-JP" altLang="en-US"/>
              <a:t>は　</a:t>
            </a:r>
            <a:r>
              <a:rPr kumimoji="1" lang="en-US" altLang="ja-JP" dirty="0"/>
              <a:t>25%, 50%,  75% </a:t>
            </a:r>
            <a:r>
              <a:rPr kumimoji="1" lang="ja-JP" altLang="en-US"/>
              <a:t>のときのデータを取得しました</a:t>
            </a:r>
            <a:endParaRPr kumimoji="1" lang="en-US" altLang="ja-JP" dirty="0"/>
          </a:p>
          <a:p>
            <a:endParaRPr kumimoji="1" lang="en-US" altLang="ja-JP" dirty="0"/>
          </a:p>
          <a:p>
            <a:r>
              <a:rPr kumimoji="1" lang="ja-JP" altLang="en-US"/>
              <a:t>横軸が最大周波数成分で</a:t>
            </a:r>
            <a:r>
              <a:rPr kumimoji="1" lang="en-US" altLang="ja-JP" dirty="0"/>
              <a:t>, </a:t>
            </a:r>
            <a:r>
              <a:rPr kumimoji="1" lang="ja-JP" altLang="en-US"/>
              <a:t>縦軸が確立です</a:t>
            </a:r>
            <a:r>
              <a:rPr kumimoji="1" lang="en-US" altLang="ja-JP" dirty="0"/>
              <a:t>.</a:t>
            </a:r>
          </a:p>
          <a:p>
            <a:endParaRPr kumimoji="1" lang="en-US" altLang="ja-JP" dirty="0"/>
          </a:p>
          <a:p>
            <a:r>
              <a:rPr kumimoji="1" lang="en-US" altLang="ja-JP" dirty="0"/>
              <a:t>Duty</a:t>
            </a:r>
            <a:r>
              <a:rPr kumimoji="1" lang="ja-JP" altLang="en-US"/>
              <a:t>比の増加に従い</a:t>
            </a:r>
            <a:r>
              <a:rPr kumimoji="1" lang="en-US" altLang="ja-JP" dirty="0"/>
              <a:t>, </a:t>
            </a:r>
            <a:r>
              <a:rPr kumimoji="1" lang="ja-JP" altLang="en-US"/>
              <a:t>正常時</a:t>
            </a:r>
            <a:r>
              <a:rPr kumimoji="1" lang="en-US" altLang="ja-JP" dirty="0"/>
              <a:t>, </a:t>
            </a:r>
            <a:r>
              <a:rPr kumimoji="1" lang="ja-JP" altLang="en-US"/>
              <a:t>故障時ともに最大周波数成分が減少していることがわかります</a:t>
            </a:r>
            <a:endParaRPr kumimoji="1" lang="en-US" altLang="ja-JP" dirty="0"/>
          </a:p>
          <a:p>
            <a:r>
              <a:rPr kumimoji="1" lang="ja-JP" altLang="en-US"/>
              <a:t>また</a:t>
            </a:r>
            <a:r>
              <a:rPr kumimoji="1" lang="en-US" altLang="ja-JP" dirty="0"/>
              <a:t>, duty</a:t>
            </a:r>
            <a:r>
              <a:rPr kumimoji="1" lang="ja-JP" altLang="en-US"/>
              <a:t>比が変化しても正常なものと故障したものとで分かれているため故障の検出が可能です</a:t>
            </a:r>
            <a:endParaRPr kumimoji="1" lang="en-US" altLang="ja-JP" dirty="0"/>
          </a:p>
          <a:p>
            <a:endParaRPr kumimoji="1" lang="en-US" altLang="ja-JP" dirty="0"/>
          </a:p>
          <a:p>
            <a:r>
              <a:rPr kumimoji="1" lang="en-US" altLang="ja-JP" dirty="0"/>
              <a:t>1m10s</a:t>
            </a:r>
          </a:p>
          <a:p>
            <a:r>
              <a:rPr kumimoji="1" lang="en-US" altLang="ja-JP" dirty="0"/>
              <a:t>10m15s</a:t>
            </a:r>
          </a:p>
        </p:txBody>
      </p:sp>
      <p:sp>
        <p:nvSpPr>
          <p:cNvPr id="4" name="スライド番号プレースホルダー 3"/>
          <p:cNvSpPr>
            <a:spLocks noGrp="1"/>
          </p:cNvSpPr>
          <p:nvPr>
            <p:ph type="sldNum" sz="quarter" idx="5"/>
          </p:nvPr>
        </p:nvSpPr>
        <p:spPr/>
        <p:txBody>
          <a:bodyPr/>
          <a:lstStyle/>
          <a:p>
            <a:fld id="{01ECC75E-8ECF-4EDA-A933-8F9751F62492}" type="slidenum">
              <a:rPr kumimoji="1" lang="ja-JP" altLang="en-US" smtClean="0"/>
              <a:t>14</a:t>
            </a:fld>
            <a:endParaRPr kumimoji="1" lang="ja-JP" altLang="en-US"/>
          </a:p>
        </p:txBody>
      </p:sp>
    </p:spTree>
    <p:extLst>
      <p:ext uri="{BB962C8B-B14F-4D97-AF65-F5344CB8AC3E}">
        <p14:creationId xmlns:p14="http://schemas.microsoft.com/office/powerpoint/2010/main" val="32750678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ハードウェアを併用することで高速化を行います</a:t>
            </a:r>
            <a:endParaRPr kumimoji="1" lang="en-US" altLang="ja-JP" dirty="0"/>
          </a:p>
          <a:p>
            <a:endParaRPr kumimoji="1" lang="en-US" altLang="ja-JP" dirty="0"/>
          </a:p>
          <a:p>
            <a:r>
              <a:rPr kumimoji="1" lang="ja-JP" altLang="en-US"/>
              <a:t>ハードウェア化は計算量の多いフーリエ変換のみに適用します</a:t>
            </a:r>
            <a:endParaRPr kumimoji="1" lang="en-US" altLang="ja-JP" dirty="0"/>
          </a:p>
          <a:p>
            <a:r>
              <a:rPr kumimoji="1" lang="ja-JP" altLang="en-US"/>
              <a:t>フーリエ変換には固定小数点の</a:t>
            </a:r>
            <a:r>
              <a:rPr kumimoji="1" lang="en-US" altLang="ja-JP" dirty="0"/>
              <a:t>512</a:t>
            </a:r>
            <a:r>
              <a:rPr kumimoji="1" lang="ja-JP" altLang="en-US"/>
              <a:t>点</a:t>
            </a:r>
            <a:r>
              <a:rPr kumimoji="1" lang="en-US" altLang="ja-JP" dirty="0"/>
              <a:t>FFT</a:t>
            </a:r>
            <a:r>
              <a:rPr kumimoji="1" lang="ja-JP" altLang="en-US"/>
              <a:t>を利用します</a:t>
            </a:r>
            <a:endParaRPr kumimoji="1" lang="en-US" altLang="ja-JP" dirty="0"/>
          </a:p>
          <a:p>
            <a:r>
              <a:rPr kumimoji="1" lang="ja-JP" altLang="en-US"/>
              <a:t>ハードウェア化した</a:t>
            </a:r>
            <a:r>
              <a:rPr kumimoji="1" lang="en-US" altLang="ja-JP" dirty="0"/>
              <a:t>FFT</a:t>
            </a:r>
            <a:r>
              <a:rPr kumimoji="1" lang="ja-JP" altLang="en-US"/>
              <a:t>は約</a:t>
            </a:r>
            <a:r>
              <a:rPr kumimoji="1" lang="en-US" altLang="ja-JP" dirty="0"/>
              <a:t>46.5μs</a:t>
            </a:r>
            <a:r>
              <a:rPr kumimoji="1" lang="ja-JP" altLang="en-US"/>
              <a:t>で実行できます</a:t>
            </a:r>
            <a:endParaRPr kumimoji="1" lang="en-US" altLang="ja-JP" dirty="0"/>
          </a:p>
          <a:p>
            <a:r>
              <a:rPr kumimoji="1" lang="en-US" altLang="ja-JP" dirty="0"/>
              <a:t>PWM</a:t>
            </a:r>
            <a:r>
              <a:rPr kumimoji="1" lang="ja-JP" altLang="en-US"/>
              <a:t>信号の周期がやく</a:t>
            </a:r>
            <a:r>
              <a:rPr kumimoji="1" lang="en-US" altLang="ja-JP" dirty="0"/>
              <a:t>200</a:t>
            </a:r>
            <a:r>
              <a:rPr kumimoji="1" lang="ja-JP" altLang="en-US"/>
              <a:t>から</a:t>
            </a:r>
            <a:r>
              <a:rPr kumimoji="1" lang="en-US" altLang="ja-JP" dirty="0"/>
              <a:t>1000μs</a:t>
            </a:r>
            <a:r>
              <a:rPr kumimoji="1" lang="ja-JP" altLang="en-US"/>
              <a:t>であるため</a:t>
            </a:r>
            <a:r>
              <a:rPr kumimoji="1" lang="en-US" altLang="ja-JP" dirty="0"/>
              <a:t>, </a:t>
            </a:r>
            <a:r>
              <a:rPr kumimoji="1" lang="ja-JP" altLang="en-US"/>
              <a:t>これは十分オンライン故障検知可能です</a:t>
            </a:r>
            <a:endParaRPr kumimoji="1" lang="en-US" altLang="ja-JP" dirty="0"/>
          </a:p>
          <a:p>
            <a:endParaRPr kumimoji="1" lang="en-US" altLang="ja-JP" dirty="0"/>
          </a:p>
          <a:p>
            <a:r>
              <a:rPr kumimoji="1" lang="ja-JP" altLang="en-US"/>
              <a:t>モーターから電流信号を取得</a:t>
            </a:r>
            <a:r>
              <a:rPr kumimoji="1" lang="en-US" altLang="ja-JP" dirty="0"/>
              <a:t>,</a:t>
            </a:r>
            <a:r>
              <a:rPr kumimoji="1" lang="ja-JP" altLang="en-US"/>
              <a:t>前処理を施し</a:t>
            </a:r>
            <a:r>
              <a:rPr kumimoji="1" lang="en-US" altLang="ja-JP" dirty="0"/>
              <a:t>, </a:t>
            </a:r>
            <a:r>
              <a:rPr kumimoji="1" lang="ja-JP" altLang="en-US"/>
              <a:t>計算量の多い</a:t>
            </a:r>
            <a:r>
              <a:rPr kumimoji="1" lang="en-US" altLang="ja-JP" dirty="0"/>
              <a:t>FFT</a:t>
            </a:r>
            <a:r>
              <a:rPr kumimoji="1" lang="ja-JP" altLang="en-US"/>
              <a:t>のみをハードウェア化します</a:t>
            </a:r>
            <a:endParaRPr kumimoji="1" lang="en-US" altLang="ja-JP" dirty="0"/>
          </a:p>
          <a:p>
            <a:r>
              <a:rPr kumimoji="1" lang="ja-JP" altLang="en-US"/>
              <a:t>その後スペクトル解析を行うことで故障検知を行います</a:t>
            </a:r>
            <a:r>
              <a:rPr kumimoji="1" lang="en-US" altLang="ja-JP" dirty="0"/>
              <a:t>..</a:t>
            </a:r>
          </a:p>
          <a:p>
            <a:endParaRPr kumimoji="1" lang="en-US" altLang="ja-JP" dirty="0"/>
          </a:p>
          <a:p>
            <a:r>
              <a:rPr kumimoji="1" lang="en-US" altLang="ja-JP" dirty="0"/>
              <a:t>1m</a:t>
            </a:r>
          </a:p>
          <a:p>
            <a:r>
              <a:rPr kumimoji="1" lang="en-US" altLang="ja-JP" dirty="0"/>
              <a:t>11m15s</a:t>
            </a:r>
          </a:p>
        </p:txBody>
      </p:sp>
      <p:sp>
        <p:nvSpPr>
          <p:cNvPr id="4" name="スライド番号プレースホルダー 3"/>
          <p:cNvSpPr>
            <a:spLocks noGrp="1"/>
          </p:cNvSpPr>
          <p:nvPr>
            <p:ph type="sldNum" sz="quarter" idx="5"/>
          </p:nvPr>
        </p:nvSpPr>
        <p:spPr/>
        <p:txBody>
          <a:bodyPr/>
          <a:lstStyle/>
          <a:p>
            <a:fld id="{01ECC75E-8ECF-4EDA-A933-8F9751F62492}" type="slidenum">
              <a:rPr kumimoji="1" lang="ja-JP" altLang="en-US" smtClean="0"/>
              <a:t>15</a:t>
            </a:fld>
            <a:endParaRPr kumimoji="1" lang="ja-JP" altLang="en-US"/>
          </a:p>
        </p:txBody>
      </p:sp>
    </p:spTree>
    <p:extLst>
      <p:ext uri="{BB962C8B-B14F-4D97-AF65-F5344CB8AC3E}">
        <p14:creationId xmlns:p14="http://schemas.microsoft.com/office/powerpoint/2010/main" val="10180467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高速化のためにデータの固定小数点化を行います</a:t>
            </a:r>
            <a:r>
              <a:rPr kumimoji="1" lang="en-US" altLang="ja-JP" dirty="0"/>
              <a:t>.</a:t>
            </a:r>
          </a:p>
          <a:p>
            <a:r>
              <a:rPr kumimoji="1" lang="ja-JP" altLang="en-US"/>
              <a:t>取得した電流信号を定数倍することで固定小数点化を行います</a:t>
            </a:r>
            <a:r>
              <a:rPr kumimoji="1" lang="en-US" altLang="ja-JP" dirty="0"/>
              <a:t>.</a:t>
            </a:r>
          </a:p>
          <a:p>
            <a:endParaRPr kumimoji="1" lang="en-US" altLang="ja-JP" dirty="0"/>
          </a:p>
          <a:p>
            <a:r>
              <a:rPr kumimoji="1" lang="ja-JP" altLang="en-US"/>
              <a:t>例えばこの例では</a:t>
            </a:r>
            <a:r>
              <a:rPr kumimoji="1" lang="en-US" altLang="ja-JP" dirty="0"/>
              <a:t>, </a:t>
            </a:r>
            <a:r>
              <a:rPr kumimoji="1" lang="ja-JP" altLang="en-US"/>
              <a:t>データを</a:t>
            </a:r>
            <a:r>
              <a:rPr kumimoji="1" lang="en-US" altLang="ja-JP" dirty="0"/>
              <a:t>100</a:t>
            </a:r>
            <a:r>
              <a:rPr kumimoji="1" lang="ja-JP" altLang="en-US"/>
              <a:t>倍し</a:t>
            </a:r>
            <a:r>
              <a:rPr kumimoji="1" lang="en-US" altLang="ja-JP" dirty="0"/>
              <a:t>, </a:t>
            </a:r>
            <a:r>
              <a:rPr kumimoji="1" lang="ja-JP" altLang="en-US"/>
              <a:t>小数点以下を切り捨てることで固定小数点化を行っています</a:t>
            </a:r>
            <a:r>
              <a:rPr kumimoji="1" lang="en-US" altLang="ja-JP" dirty="0"/>
              <a:t>.</a:t>
            </a:r>
          </a:p>
          <a:p>
            <a:r>
              <a:rPr kumimoji="1" lang="ja-JP" altLang="en-US"/>
              <a:t>その後</a:t>
            </a:r>
            <a:r>
              <a:rPr kumimoji="1" lang="en-US" altLang="ja-JP" dirty="0"/>
              <a:t>, PWM</a:t>
            </a:r>
            <a:r>
              <a:rPr kumimoji="1" lang="ja-JP" altLang="en-US"/>
              <a:t>信号の</a:t>
            </a:r>
            <a:r>
              <a:rPr kumimoji="1" lang="en-US" altLang="ja-JP" dirty="0"/>
              <a:t>duty</a:t>
            </a:r>
            <a:r>
              <a:rPr kumimoji="1" lang="ja-JP" altLang="en-US"/>
              <a:t>を計算します</a:t>
            </a:r>
            <a:endParaRPr kumimoji="1" lang="en-US" altLang="ja-JP" dirty="0"/>
          </a:p>
          <a:p>
            <a:endParaRPr kumimoji="1" lang="en-US" altLang="ja-JP" dirty="0"/>
          </a:p>
          <a:p>
            <a:r>
              <a:rPr kumimoji="1" lang="ja-JP" altLang="en-US"/>
              <a:t>またスペクトラム解析には</a:t>
            </a:r>
            <a:r>
              <a:rPr kumimoji="1" lang="en-US" altLang="ja-JP" dirty="0"/>
              <a:t>, </a:t>
            </a:r>
            <a:r>
              <a:rPr kumimoji="1" lang="ja-JP" altLang="en-US"/>
              <a:t>故障したモーターは最大周波数成分がそうかすることを利用し故障検知を行います</a:t>
            </a:r>
            <a:endParaRPr kumimoji="1" lang="en-US" altLang="ja-JP" dirty="0"/>
          </a:p>
          <a:p>
            <a:endParaRPr kumimoji="1" lang="en-US" altLang="ja-JP" dirty="0"/>
          </a:p>
          <a:p>
            <a:r>
              <a:rPr kumimoji="1" lang="en-US" altLang="ja-JP" dirty="0"/>
              <a:t>30s</a:t>
            </a:r>
          </a:p>
          <a:p>
            <a:r>
              <a:rPr kumimoji="1" lang="en-US" altLang="ja-JP" dirty="0"/>
              <a:t>11m45s</a:t>
            </a:r>
          </a:p>
        </p:txBody>
      </p:sp>
      <p:sp>
        <p:nvSpPr>
          <p:cNvPr id="4" name="スライド番号プレースホルダー 3"/>
          <p:cNvSpPr>
            <a:spLocks noGrp="1"/>
          </p:cNvSpPr>
          <p:nvPr>
            <p:ph type="sldNum" sz="quarter" idx="5"/>
          </p:nvPr>
        </p:nvSpPr>
        <p:spPr/>
        <p:txBody>
          <a:bodyPr/>
          <a:lstStyle/>
          <a:p>
            <a:fld id="{01ECC75E-8ECF-4EDA-A933-8F9751F62492}" type="slidenum">
              <a:rPr kumimoji="1" lang="ja-JP" altLang="en-US" smtClean="0"/>
              <a:t>16</a:t>
            </a:fld>
            <a:endParaRPr kumimoji="1" lang="ja-JP" altLang="en-US"/>
          </a:p>
        </p:txBody>
      </p:sp>
    </p:spTree>
    <p:extLst>
      <p:ext uri="{BB962C8B-B14F-4D97-AF65-F5344CB8AC3E}">
        <p14:creationId xmlns:p14="http://schemas.microsoft.com/office/powerpoint/2010/main" val="4497925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実装はプログラマブル</a:t>
            </a:r>
            <a:r>
              <a:rPr kumimoji="1" lang="en-US" altLang="ja-JP" dirty="0"/>
              <a:t>SoC</a:t>
            </a:r>
            <a:r>
              <a:rPr kumimoji="1" lang="ja-JP" altLang="en-US"/>
              <a:t>で行いました</a:t>
            </a:r>
            <a:endParaRPr kumimoji="1" lang="en-US" altLang="ja-JP" dirty="0"/>
          </a:p>
          <a:p>
            <a:r>
              <a:rPr kumimoji="1" lang="ja-JP" altLang="en-US"/>
              <a:t>対象とする</a:t>
            </a:r>
            <a:r>
              <a:rPr kumimoji="1" lang="en-US" altLang="ja-JP" dirty="0"/>
              <a:t>DC</a:t>
            </a:r>
            <a:r>
              <a:rPr kumimoji="1" lang="ja-JP" altLang="en-US"/>
              <a:t>モーターは</a:t>
            </a:r>
            <a:r>
              <a:rPr kumimoji="1" lang="en-US" altLang="ja-JP" dirty="0"/>
              <a:t>RS-380PH</a:t>
            </a:r>
            <a:r>
              <a:rPr kumimoji="1" lang="ja-JP" altLang="en-US"/>
              <a:t>で</a:t>
            </a:r>
            <a:endParaRPr kumimoji="1" lang="en-US" altLang="ja-JP" dirty="0"/>
          </a:p>
          <a:p>
            <a:r>
              <a:rPr kumimoji="1" lang="ja-JP" altLang="en-US"/>
              <a:t>プログラマブル</a:t>
            </a:r>
            <a:r>
              <a:rPr kumimoji="1" lang="en-US" altLang="ja-JP" dirty="0"/>
              <a:t>SoC</a:t>
            </a:r>
            <a:r>
              <a:rPr kumimoji="1" lang="ja-JP" altLang="en-US"/>
              <a:t>には</a:t>
            </a:r>
            <a:r>
              <a:rPr kumimoji="1" lang="en-US" altLang="ja-JP" dirty="0"/>
              <a:t>Zynq 7000 Development Board</a:t>
            </a:r>
            <a:r>
              <a:rPr kumimoji="1" lang="ja-JP" altLang="en-US"/>
              <a:t>を用いました</a:t>
            </a:r>
            <a:endParaRPr kumimoji="1" lang="en-US" altLang="ja-JP" dirty="0"/>
          </a:p>
          <a:p>
            <a:endParaRPr kumimoji="1" lang="en-US" altLang="ja-JP" dirty="0"/>
          </a:p>
          <a:p>
            <a:r>
              <a:rPr kumimoji="1" lang="en-US" altLang="ja-JP" dirty="0"/>
              <a:t>PS</a:t>
            </a:r>
            <a:r>
              <a:rPr kumimoji="1" lang="ja-JP" altLang="en-US"/>
              <a:t>部で電流信号の取得</a:t>
            </a:r>
            <a:r>
              <a:rPr kumimoji="1" lang="en-US" altLang="ja-JP" dirty="0"/>
              <a:t>, </a:t>
            </a:r>
            <a:r>
              <a:rPr kumimoji="1" lang="ja-JP" altLang="en-US"/>
              <a:t>データの前処理で行い</a:t>
            </a:r>
            <a:endParaRPr kumimoji="1" lang="en-US" altLang="ja-JP" dirty="0"/>
          </a:p>
          <a:p>
            <a:endParaRPr kumimoji="1" lang="en-US" altLang="ja-JP" dirty="0"/>
          </a:p>
          <a:p>
            <a:r>
              <a:rPr kumimoji="1" lang="ja-JP" altLang="en-US"/>
              <a:t>ドライバを通して</a:t>
            </a:r>
            <a:r>
              <a:rPr kumimoji="1" lang="en-US" altLang="ja-JP" dirty="0"/>
              <a:t>PL</a:t>
            </a:r>
            <a:r>
              <a:rPr kumimoji="1" lang="ja-JP" altLang="en-US"/>
              <a:t>部へデータを送信します</a:t>
            </a:r>
            <a:r>
              <a:rPr kumimoji="1" lang="en-US" altLang="ja-JP" dirty="0"/>
              <a:t>, </a:t>
            </a:r>
          </a:p>
          <a:p>
            <a:r>
              <a:rPr kumimoji="1" lang="ja-JP" altLang="en-US"/>
              <a:t>データ送信後</a:t>
            </a:r>
            <a:r>
              <a:rPr kumimoji="1" lang="en-US" altLang="ja-JP" dirty="0"/>
              <a:t>, </a:t>
            </a:r>
            <a:r>
              <a:rPr kumimoji="1" lang="ja-JP" altLang="en-US"/>
              <a:t>制御信号を送信し</a:t>
            </a:r>
            <a:r>
              <a:rPr kumimoji="1" lang="en-US" altLang="ja-JP" dirty="0"/>
              <a:t>FFT</a:t>
            </a:r>
            <a:r>
              <a:rPr kumimoji="1" lang="ja-JP" altLang="en-US"/>
              <a:t>を行います</a:t>
            </a:r>
            <a:r>
              <a:rPr kumimoji="1" lang="en-US" altLang="ja-JP" dirty="0"/>
              <a:t>.</a:t>
            </a:r>
          </a:p>
          <a:p>
            <a:r>
              <a:rPr kumimoji="1" lang="ja-JP" altLang="en-US"/>
              <a:t>計算終了後</a:t>
            </a:r>
            <a:r>
              <a:rPr kumimoji="1" lang="en-US" altLang="ja-JP" dirty="0"/>
              <a:t>PS</a:t>
            </a:r>
            <a:r>
              <a:rPr kumimoji="1" lang="ja-JP" altLang="en-US"/>
              <a:t>部で</a:t>
            </a:r>
            <a:r>
              <a:rPr kumimoji="1" lang="en-US" altLang="ja-JP" dirty="0"/>
              <a:t>PL</a:t>
            </a:r>
            <a:r>
              <a:rPr kumimoji="1" lang="ja-JP" altLang="en-US"/>
              <a:t>部のデータを取得しスペクトル解析を行います</a:t>
            </a:r>
            <a:endParaRPr kumimoji="1" lang="en-US" altLang="ja-JP" dirty="0"/>
          </a:p>
          <a:p>
            <a:r>
              <a:rPr kumimoji="1" lang="en-US" altLang="ja-JP" dirty="0"/>
              <a:t>50s</a:t>
            </a:r>
          </a:p>
          <a:p>
            <a:r>
              <a:rPr kumimoji="1" lang="en-US" altLang="ja-JP" dirty="0"/>
              <a:t>12m35s</a:t>
            </a:r>
          </a:p>
          <a:p>
            <a:endParaRPr kumimoji="1" lang="ja-JP" altLang="en-US"/>
          </a:p>
        </p:txBody>
      </p:sp>
      <p:sp>
        <p:nvSpPr>
          <p:cNvPr id="4" name="スライド番号プレースホルダー 3"/>
          <p:cNvSpPr>
            <a:spLocks noGrp="1"/>
          </p:cNvSpPr>
          <p:nvPr>
            <p:ph type="sldNum" sz="quarter" idx="5"/>
          </p:nvPr>
        </p:nvSpPr>
        <p:spPr/>
        <p:txBody>
          <a:bodyPr/>
          <a:lstStyle/>
          <a:p>
            <a:fld id="{01ECC75E-8ECF-4EDA-A933-8F9751F62492}" type="slidenum">
              <a:rPr kumimoji="1" lang="ja-JP" altLang="en-US" smtClean="0"/>
              <a:t>17</a:t>
            </a:fld>
            <a:endParaRPr kumimoji="1" lang="ja-JP" altLang="en-US"/>
          </a:p>
        </p:txBody>
      </p:sp>
    </p:spTree>
    <p:extLst>
      <p:ext uri="{BB962C8B-B14F-4D97-AF65-F5344CB8AC3E}">
        <p14:creationId xmlns:p14="http://schemas.microsoft.com/office/powerpoint/2010/main" val="8255248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先ほどの実装で取得した最大周波数成分と</a:t>
            </a:r>
            <a:r>
              <a:rPr kumimoji="1" lang="en-US" altLang="ja-JP" dirty="0"/>
              <a:t>duty</a:t>
            </a:r>
            <a:r>
              <a:rPr kumimoji="1" lang="ja-JP" altLang="en-US"/>
              <a:t>比を表に表したものがこの表になります</a:t>
            </a:r>
            <a:endParaRPr kumimoji="1" lang="en-US" altLang="ja-JP" dirty="0"/>
          </a:p>
          <a:p>
            <a:endParaRPr kumimoji="1" lang="en-US" altLang="ja-JP" dirty="0"/>
          </a:p>
          <a:p>
            <a:r>
              <a:rPr kumimoji="1" lang="ja-JP" altLang="en-US"/>
              <a:t>負荷をかけていない正常なモーター</a:t>
            </a:r>
            <a:r>
              <a:rPr kumimoji="1" lang="en-US" altLang="ja-JP" dirty="0"/>
              <a:t>, </a:t>
            </a:r>
            <a:r>
              <a:rPr kumimoji="1" lang="ja-JP" altLang="en-US"/>
              <a:t>故障したモーターでそれぞれ</a:t>
            </a:r>
            <a:r>
              <a:rPr kumimoji="1" lang="en-US" altLang="ja-JP" dirty="0"/>
              <a:t>150</a:t>
            </a:r>
            <a:r>
              <a:rPr kumimoji="1" lang="ja-JP" altLang="en-US"/>
              <a:t>個ずつデータを取得した</a:t>
            </a:r>
            <a:endParaRPr kumimoji="1" lang="en-US" altLang="ja-JP" dirty="0"/>
          </a:p>
          <a:p>
            <a:r>
              <a:rPr kumimoji="1" lang="ja-JP" altLang="en-US"/>
              <a:t>横軸が</a:t>
            </a:r>
            <a:r>
              <a:rPr kumimoji="1" lang="en-US" altLang="ja-JP" dirty="0"/>
              <a:t>duty, </a:t>
            </a:r>
            <a:r>
              <a:rPr kumimoji="1" lang="ja-JP" altLang="en-US"/>
              <a:t>縦軸が最高周波数成分で</a:t>
            </a:r>
            <a:r>
              <a:rPr kumimoji="1" lang="en-US" altLang="ja-JP" dirty="0"/>
              <a:t>, </a:t>
            </a:r>
          </a:p>
          <a:p>
            <a:r>
              <a:rPr kumimoji="1" lang="ja-JP" altLang="en-US"/>
              <a:t>緑が正常なデータ</a:t>
            </a:r>
            <a:r>
              <a:rPr kumimoji="1" lang="en-US" altLang="ja-JP" dirty="0"/>
              <a:t>, </a:t>
            </a:r>
            <a:r>
              <a:rPr kumimoji="1" lang="ja-JP" altLang="en-US"/>
              <a:t>オレンジが故障したデータである</a:t>
            </a:r>
            <a:endParaRPr kumimoji="1" lang="en-US" altLang="ja-JP" dirty="0"/>
          </a:p>
          <a:p>
            <a:r>
              <a:rPr kumimoji="1" lang="ja-JP" altLang="en-US"/>
              <a:t>この線分は最小二乗法により線形予測した線分である</a:t>
            </a:r>
            <a:endParaRPr kumimoji="1" lang="en-US" altLang="ja-JP" dirty="0"/>
          </a:p>
          <a:p>
            <a:endParaRPr kumimoji="1" lang="en-US" altLang="ja-JP" dirty="0"/>
          </a:p>
          <a:p>
            <a:r>
              <a:rPr kumimoji="1" lang="ja-JP" altLang="en-US"/>
              <a:t>故障データは高い値を示し</a:t>
            </a:r>
            <a:endParaRPr kumimoji="1" lang="en-US" altLang="ja-JP" dirty="0"/>
          </a:p>
          <a:p>
            <a:r>
              <a:rPr kumimoji="1" lang="ja-JP" altLang="en-US"/>
              <a:t>正常データは低い値を示している</a:t>
            </a:r>
            <a:endParaRPr kumimoji="1" lang="en-US" altLang="ja-JP" dirty="0"/>
          </a:p>
          <a:p>
            <a:endParaRPr kumimoji="1" lang="en-US" altLang="ja-JP" dirty="0"/>
          </a:p>
          <a:p>
            <a:r>
              <a:rPr kumimoji="1" lang="ja-JP" altLang="en-US"/>
              <a:t>このことから故障データの線形予測より高い値を故障とすること故障検知を行うことができる</a:t>
            </a:r>
            <a:endParaRPr kumimoji="1" lang="en-US" altLang="ja-JP" dirty="0"/>
          </a:p>
          <a:p>
            <a:endParaRPr kumimoji="1" lang="en-US" altLang="ja-JP" dirty="0"/>
          </a:p>
          <a:p>
            <a:r>
              <a:rPr kumimoji="1" lang="en-US" altLang="ja-JP" dirty="0"/>
              <a:t>1</a:t>
            </a:r>
            <a:r>
              <a:rPr kumimoji="1" lang="ja-JP" altLang="en-US"/>
              <a:t>分</a:t>
            </a:r>
            <a:endParaRPr kumimoji="1" lang="en-US" altLang="ja-JP" dirty="0"/>
          </a:p>
          <a:p>
            <a:r>
              <a:rPr kumimoji="1" lang="en-US" altLang="ja-JP" dirty="0"/>
              <a:t>13m35s</a:t>
            </a:r>
            <a:endParaRPr kumimoji="1" lang="ja-JP" altLang="en-US"/>
          </a:p>
        </p:txBody>
      </p:sp>
      <p:sp>
        <p:nvSpPr>
          <p:cNvPr id="4" name="スライド番号プレースホルダー 3"/>
          <p:cNvSpPr>
            <a:spLocks noGrp="1"/>
          </p:cNvSpPr>
          <p:nvPr>
            <p:ph type="sldNum" sz="quarter" idx="5"/>
          </p:nvPr>
        </p:nvSpPr>
        <p:spPr/>
        <p:txBody>
          <a:bodyPr/>
          <a:lstStyle/>
          <a:p>
            <a:fld id="{01ECC75E-8ECF-4EDA-A933-8F9751F62492}" type="slidenum">
              <a:rPr kumimoji="1" lang="ja-JP" altLang="en-US" smtClean="0"/>
              <a:t>18</a:t>
            </a:fld>
            <a:endParaRPr kumimoji="1" lang="ja-JP" altLang="en-US"/>
          </a:p>
        </p:txBody>
      </p:sp>
    </p:spTree>
    <p:extLst>
      <p:ext uri="{BB962C8B-B14F-4D97-AF65-F5344CB8AC3E}">
        <p14:creationId xmlns:p14="http://schemas.microsoft.com/office/powerpoint/2010/main" val="35174935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次に負荷をかけたモーターで先ほどの実験を行なった</a:t>
            </a:r>
            <a:r>
              <a:rPr kumimoji="1" lang="en-US" altLang="ja-JP" dirty="0"/>
              <a:t>.</a:t>
            </a:r>
          </a:p>
          <a:p>
            <a:r>
              <a:rPr kumimoji="1" lang="ja-JP" altLang="en-US"/>
              <a:t>正常なモーターは負荷をかけても最大周波数成分はほとんど変化がなかったが</a:t>
            </a:r>
            <a:endParaRPr kumimoji="1" lang="en-US" altLang="ja-JP" dirty="0"/>
          </a:p>
          <a:p>
            <a:r>
              <a:rPr kumimoji="1" lang="ja-JP" altLang="en-US"/>
              <a:t>故障したモーターは大きく減少している</a:t>
            </a:r>
            <a:endParaRPr kumimoji="1" lang="en-US" altLang="ja-JP" dirty="0"/>
          </a:p>
          <a:p>
            <a:endParaRPr kumimoji="1" lang="en-US" altLang="ja-JP" dirty="0"/>
          </a:p>
          <a:p>
            <a:r>
              <a:rPr kumimoji="1" lang="ja-JP" altLang="en-US"/>
              <a:t>そのため</a:t>
            </a:r>
            <a:r>
              <a:rPr kumimoji="1" lang="en-US" altLang="ja-JP" dirty="0"/>
              <a:t>, </a:t>
            </a:r>
            <a:r>
              <a:rPr kumimoji="1" lang="ja-JP" altLang="en-US"/>
              <a:t>負荷をかけたモーターでは故障を検知することができない</a:t>
            </a:r>
            <a:endParaRPr kumimoji="1" lang="en-US" altLang="ja-JP" dirty="0"/>
          </a:p>
          <a:p>
            <a:endParaRPr kumimoji="1" lang="en-US" altLang="ja-JP" dirty="0"/>
          </a:p>
          <a:p>
            <a:r>
              <a:rPr kumimoji="1" lang="en-US" altLang="ja-JP" dirty="0"/>
              <a:t>30</a:t>
            </a:r>
          </a:p>
          <a:p>
            <a:r>
              <a:rPr kumimoji="1" lang="en-US" altLang="ja-JP" dirty="0"/>
              <a:t>14m5s</a:t>
            </a:r>
            <a:endParaRPr kumimoji="1" lang="ja-JP" altLang="en-US"/>
          </a:p>
        </p:txBody>
      </p:sp>
      <p:sp>
        <p:nvSpPr>
          <p:cNvPr id="4" name="スライド番号プレースホルダー 3"/>
          <p:cNvSpPr>
            <a:spLocks noGrp="1"/>
          </p:cNvSpPr>
          <p:nvPr>
            <p:ph type="sldNum" sz="quarter" idx="5"/>
          </p:nvPr>
        </p:nvSpPr>
        <p:spPr/>
        <p:txBody>
          <a:bodyPr/>
          <a:lstStyle/>
          <a:p>
            <a:fld id="{01ECC75E-8ECF-4EDA-A933-8F9751F62492}" type="slidenum">
              <a:rPr kumimoji="1" lang="ja-JP" altLang="en-US" smtClean="0"/>
              <a:t>19</a:t>
            </a:fld>
            <a:endParaRPr kumimoji="1" lang="ja-JP" altLang="en-US"/>
          </a:p>
        </p:txBody>
      </p:sp>
    </p:spTree>
    <p:extLst>
      <p:ext uri="{BB962C8B-B14F-4D97-AF65-F5344CB8AC3E}">
        <p14:creationId xmlns:p14="http://schemas.microsoft.com/office/powerpoint/2010/main" val="26855264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ja-JP" dirty="0"/>
              <a:t>1:20</a:t>
            </a:r>
          </a:p>
          <a:p>
            <a:r>
              <a:rPr lang="ja-JP" altLang="en-US"/>
              <a:t>モーターはスマホ</a:t>
            </a:r>
            <a:r>
              <a:rPr lang="en-US" altLang="ja-JP" dirty="0"/>
              <a:t>, </a:t>
            </a:r>
            <a:r>
              <a:rPr lang="ja-JP" altLang="en-US"/>
              <a:t>電気自動車</a:t>
            </a:r>
            <a:r>
              <a:rPr lang="en-US" altLang="ja-JP" dirty="0"/>
              <a:t>, </a:t>
            </a:r>
            <a:r>
              <a:rPr lang="ja-JP" altLang="en-US"/>
              <a:t>船など</a:t>
            </a:r>
            <a:r>
              <a:rPr lang="en-US" altLang="ja-JP" dirty="0"/>
              <a:t>,</a:t>
            </a:r>
            <a:r>
              <a:rPr lang="ja-JP" altLang="en-US"/>
              <a:t>多岐に渡る機器に内蔵されています</a:t>
            </a:r>
            <a:endParaRPr lang="en-US" altLang="ja-JP" dirty="0"/>
          </a:p>
          <a:p>
            <a:r>
              <a:rPr lang="ja-JP" altLang="en-US"/>
              <a:t>従来</a:t>
            </a:r>
            <a:r>
              <a:rPr lang="en-US" altLang="ja-JP" dirty="0"/>
              <a:t>, </a:t>
            </a:r>
            <a:r>
              <a:rPr lang="ja-JP" altLang="en-US"/>
              <a:t>その保守運用は</a:t>
            </a:r>
            <a:r>
              <a:rPr lang="en-US" altLang="ja-JP" dirty="0"/>
              <a:t>, </a:t>
            </a:r>
            <a:r>
              <a:rPr lang="ja-JP" altLang="en-US"/>
              <a:t>経験則による時間基準保全方式が採用されていました</a:t>
            </a:r>
            <a:endParaRPr lang="en-US" altLang="ja-JP" dirty="0"/>
          </a:p>
          <a:p>
            <a:r>
              <a:rPr lang="ja-JP" altLang="en-US"/>
              <a:t>しかし</a:t>
            </a:r>
            <a:r>
              <a:rPr lang="en-US" altLang="ja-JP" dirty="0"/>
              <a:t>, </a:t>
            </a:r>
            <a:r>
              <a:rPr lang="ja-JP" altLang="en-US"/>
              <a:t>交換時期が短すぎるとコストがかかり</a:t>
            </a:r>
            <a:r>
              <a:rPr lang="en-US" altLang="ja-JP" dirty="0"/>
              <a:t>, </a:t>
            </a:r>
            <a:r>
              <a:rPr lang="ja-JP" altLang="en-US"/>
              <a:t>また長すぎるとリスクが高まるという課題があり</a:t>
            </a:r>
            <a:endParaRPr lang="en-US" altLang="ja-JP" dirty="0"/>
          </a:p>
          <a:p>
            <a:r>
              <a:rPr lang="ja-JP" altLang="en-US"/>
              <a:t>近年では</a:t>
            </a:r>
            <a:r>
              <a:rPr lang="en-US" altLang="ja-JP" dirty="0"/>
              <a:t>, </a:t>
            </a:r>
            <a:r>
              <a:rPr lang="ja-JP" altLang="en-US"/>
              <a:t>故障検知を用いた状態基準方式が採用されています</a:t>
            </a:r>
            <a:endParaRPr lang="en-US" altLang="ja-JP" dirty="0"/>
          </a:p>
          <a:p>
            <a:endParaRPr lang="en-US" altLang="ja-JP" dirty="0"/>
          </a:p>
          <a:p>
            <a:r>
              <a:rPr lang="ja-JP" altLang="en-US"/>
              <a:t>また</a:t>
            </a:r>
            <a:r>
              <a:rPr lang="en-US" altLang="ja-JP" dirty="0"/>
              <a:t>, </a:t>
            </a:r>
            <a:r>
              <a:rPr lang="ja-JP" altLang="en-US"/>
              <a:t>点検がオフラインの場合</a:t>
            </a:r>
            <a:r>
              <a:rPr lang="en-US" altLang="ja-JP" dirty="0"/>
              <a:t>, </a:t>
            </a:r>
            <a:r>
              <a:rPr lang="ja-JP" altLang="en-US"/>
              <a:t>リスクを減らすには頻繁に点検する必要があります</a:t>
            </a:r>
            <a:endParaRPr lang="en-US" altLang="ja-JP" dirty="0"/>
          </a:p>
          <a:p>
            <a:r>
              <a:rPr lang="ja-JP" altLang="en-US"/>
              <a:t>しかし</a:t>
            </a:r>
            <a:r>
              <a:rPr lang="en-US" altLang="ja-JP" dirty="0"/>
              <a:t>, </a:t>
            </a:r>
            <a:r>
              <a:rPr lang="ja-JP" altLang="en-US"/>
              <a:t>それでも急な故障に対応できないため故障検出の遅延につながります</a:t>
            </a:r>
            <a:endParaRPr lang="en-US" altLang="ja-JP" dirty="0"/>
          </a:p>
          <a:p>
            <a:r>
              <a:rPr lang="ja-JP" altLang="en-US"/>
              <a:t>そこで近年</a:t>
            </a:r>
            <a:r>
              <a:rPr lang="en-US" altLang="ja-JP" dirty="0"/>
              <a:t>, </a:t>
            </a:r>
            <a:r>
              <a:rPr lang="ja-JP" altLang="en-US"/>
              <a:t>故障検知のオンライン化と</a:t>
            </a:r>
            <a:endParaRPr lang="en-US" altLang="ja-JP" dirty="0"/>
          </a:p>
          <a:p>
            <a:r>
              <a:rPr lang="ja-JP" altLang="en-US"/>
              <a:t>それに応じた劣化を抑制するような制御が求められます</a:t>
            </a:r>
            <a:endParaRPr lang="en-US" altLang="ja-JP" dirty="0"/>
          </a:p>
          <a:p>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dirty="0"/>
              <a:t>1m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dirty="0"/>
              <a:t>1m15s</a:t>
            </a:r>
          </a:p>
        </p:txBody>
      </p:sp>
      <p:sp>
        <p:nvSpPr>
          <p:cNvPr id="4" name="Slide Number Placeholder 3"/>
          <p:cNvSpPr>
            <a:spLocks noGrp="1"/>
          </p:cNvSpPr>
          <p:nvPr>
            <p:ph type="sldNum" sz="quarter" idx="10"/>
          </p:nvPr>
        </p:nvSpPr>
        <p:spPr/>
        <p:txBody>
          <a:bodyPr/>
          <a:lstStyle/>
          <a:p>
            <a:fld id="{01ECC75E-8ECF-4EDA-A933-8F9751F62492}" type="slidenum">
              <a:rPr kumimoji="1" lang="ja-JP" altLang="en-US" smtClean="0"/>
              <a:t>2</a:t>
            </a:fld>
            <a:endParaRPr kumimoji="1" lang="ja-JP" altLang="en-US"/>
          </a:p>
        </p:txBody>
      </p:sp>
    </p:spTree>
    <p:extLst>
      <p:ext uri="{BB962C8B-B14F-4D97-AF65-F5344CB8AC3E}">
        <p14:creationId xmlns:p14="http://schemas.microsoft.com/office/powerpoint/2010/main" val="104948638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現在</a:t>
            </a:r>
            <a:r>
              <a:rPr kumimoji="1" lang="en-US" altLang="ja-JP" dirty="0"/>
              <a:t>FFT</a:t>
            </a:r>
            <a:r>
              <a:rPr kumimoji="1" lang="ja-JP" altLang="en-US"/>
              <a:t>のハードウェア実装及びオフラインでの電流兆候解析ができました</a:t>
            </a:r>
            <a:endParaRPr kumimoji="1" lang="en-US" altLang="ja-JP" dirty="0"/>
          </a:p>
          <a:p>
            <a:r>
              <a:rPr kumimoji="1" lang="ja-JP" altLang="en-US"/>
              <a:t>モーターとハードウェアのデータ通信を行うことが今後の課題です</a:t>
            </a:r>
            <a:endParaRPr kumimoji="1" lang="en-US" altLang="ja-JP" dirty="0"/>
          </a:p>
          <a:p>
            <a:r>
              <a:rPr kumimoji="1" lang="en-US" altLang="ja-JP" dirty="0"/>
              <a:t>40s</a:t>
            </a:r>
          </a:p>
          <a:p>
            <a:r>
              <a:rPr kumimoji="1" lang="en-US" altLang="ja-JP" dirty="0"/>
              <a:t>14m45s</a:t>
            </a:r>
            <a:endParaRPr kumimoji="1" lang="ja-JP" altLang="en-US"/>
          </a:p>
        </p:txBody>
      </p:sp>
      <p:sp>
        <p:nvSpPr>
          <p:cNvPr id="4" name="スライド番号プレースホルダー 3"/>
          <p:cNvSpPr>
            <a:spLocks noGrp="1"/>
          </p:cNvSpPr>
          <p:nvPr>
            <p:ph type="sldNum" sz="quarter" idx="5"/>
          </p:nvPr>
        </p:nvSpPr>
        <p:spPr/>
        <p:txBody>
          <a:bodyPr/>
          <a:lstStyle/>
          <a:p>
            <a:fld id="{01ECC75E-8ECF-4EDA-A933-8F9751F62492}" type="slidenum">
              <a:rPr kumimoji="1" lang="ja-JP" altLang="en-US" smtClean="0"/>
              <a:t>20</a:t>
            </a:fld>
            <a:endParaRPr kumimoji="1" lang="ja-JP" altLang="en-US"/>
          </a:p>
        </p:txBody>
      </p:sp>
    </p:spTree>
    <p:extLst>
      <p:ext uri="{BB962C8B-B14F-4D97-AF65-F5344CB8AC3E}">
        <p14:creationId xmlns:p14="http://schemas.microsoft.com/office/powerpoint/2010/main" val="393680104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モーターは大別して</a:t>
            </a:r>
            <a:r>
              <a:rPr kumimoji="1" lang="en-US" altLang="ja-JP" dirty="0"/>
              <a:t>AC</a:t>
            </a:r>
            <a:r>
              <a:rPr kumimoji="1" lang="ja-JP" altLang="en-US"/>
              <a:t>モーターと</a:t>
            </a:r>
            <a:r>
              <a:rPr kumimoji="1" lang="en-US" altLang="ja-JP" dirty="0"/>
              <a:t>DC</a:t>
            </a:r>
            <a:r>
              <a:rPr kumimoji="1" lang="ja-JP" altLang="en-US"/>
              <a:t>モータに分けることができます</a:t>
            </a:r>
            <a:endParaRPr kumimoji="1" lang="en-US" altLang="ja-JP" dirty="0"/>
          </a:p>
          <a:p>
            <a:r>
              <a:rPr kumimoji="1" lang="en-US" altLang="ja-JP" dirty="0"/>
              <a:t>AC</a:t>
            </a:r>
            <a:r>
              <a:rPr kumimoji="1" lang="ja-JP" altLang="en-US"/>
              <a:t>モーターは</a:t>
            </a:r>
            <a:r>
              <a:rPr kumimoji="1" lang="en-US" altLang="ja-JP" dirty="0"/>
              <a:t>,  </a:t>
            </a:r>
            <a:r>
              <a:rPr kumimoji="1" lang="ja-JP" altLang="en-US"/>
              <a:t>交流電源で駆動し</a:t>
            </a:r>
            <a:endParaRPr kumimoji="1" lang="en-US" altLang="ja-JP" dirty="0"/>
          </a:p>
          <a:p>
            <a:r>
              <a:rPr kumimoji="1" lang="ja-JP" altLang="en-US"/>
              <a:t>寿命が長いことが特徴です</a:t>
            </a:r>
            <a:endParaRPr kumimoji="1" lang="en-US" altLang="ja-JP" dirty="0"/>
          </a:p>
          <a:p>
            <a:r>
              <a:rPr kumimoji="1" lang="ja-JP" altLang="en-US"/>
              <a:t>また</a:t>
            </a:r>
            <a:r>
              <a:rPr kumimoji="1" lang="en-US" altLang="ja-JP" dirty="0"/>
              <a:t>, </a:t>
            </a:r>
            <a:r>
              <a:rPr kumimoji="1" lang="ja-JP" altLang="en-US"/>
              <a:t>回転速度は電源周波数に依存するため一定です</a:t>
            </a:r>
            <a:endParaRPr kumimoji="1" lang="en-US" altLang="ja-JP" dirty="0"/>
          </a:p>
          <a:p>
            <a:endParaRPr kumimoji="1" lang="en-US" altLang="ja-JP" dirty="0"/>
          </a:p>
          <a:p>
            <a:r>
              <a:rPr kumimoji="1" lang="en-US" altLang="ja-JP" dirty="0"/>
              <a:t>DC</a:t>
            </a:r>
            <a:r>
              <a:rPr kumimoji="1" lang="ja-JP" altLang="en-US"/>
              <a:t>モーターは直流電源で駆動し</a:t>
            </a:r>
            <a:endParaRPr kumimoji="1" lang="en-US" altLang="ja-JP" dirty="0"/>
          </a:p>
          <a:p>
            <a:r>
              <a:rPr kumimoji="1" lang="ja-JP" altLang="en-US"/>
              <a:t>制御信号により回転速度を変更できるため扱いやすいです</a:t>
            </a:r>
            <a:endParaRPr kumimoji="1" lang="en-US" altLang="ja-JP" dirty="0"/>
          </a:p>
          <a:p>
            <a:r>
              <a:rPr kumimoji="1" lang="ja-JP" altLang="en-US"/>
              <a:t>しかし</a:t>
            </a:r>
            <a:r>
              <a:rPr kumimoji="1" lang="en-US" altLang="ja-JP" dirty="0"/>
              <a:t>, DC</a:t>
            </a:r>
            <a:r>
              <a:rPr kumimoji="1" lang="ja-JP" altLang="en-US"/>
              <a:t>モータの構造にブラシがあり</a:t>
            </a:r>
            <a:endParaRPr kumimoji="1" lang="en-US" altLang="ja-JP" dirty="0"/>
          </a:p>
          <a:p>
            <a:r>
              <a:rPr kumimoji="1" lang="ja-JP" altLang="en-US"/>
              <a:t>そこからノイズが発生しやすいです</a:t>
            </a:r>
            <a:r>
              <a:rPr kumimoji="1" lang="en-US" altLang="ja-JP" dirty="0"/>
              <a:t>.</a:t>
            </a:r>
          </a:p>
          <a:p>
            <a:r>
              <a:rPr kumimoji="1" lang="ja-JP" altLang="en-US"/>
              <a:t>そこで近年</a:t>
            </a:r>
            <a:r>
              <a:rPr kumimoji="1" lang="en-US" altLang="ja-JP" dirty="0"/>
              <a:t>, </a:t>
            </a:r>
            <a:r>
              <a:rPr kumimoji="1" lang="ja-JP" altLang="en-US"/>
              <a:t>ブラシを取り除いた</a:t>
            </a:r>
            <a:r>
              <a:rPr kumimoji="1" lang="en-US" altLang="ja-JP" dirty="0"/>
              <a:t>BLDC</a:t>
            </a:r>
            <a:r>
              <a:rPr kumimoji="1" lang="ja-JP" altLang="en-US"/>
              <a:t>モーターも存在します</a:t>
            </a:r>
            <a:endParaRPr kumimoji="1" lang="en-US" altLang="ja-JP" dirty="0"/>
          </a:p>
          <a:p>
            <a:endParaRPr kumimoji="1" lang="ja-JP" altLang="en-US"/>
          </a:p>
        </p:txBody>
      </p:sp>
      <p:sp>
        <p:nvSpPr>
          <p:cNvPr id="4" name="スライド番号プレースホルダー 3"/>
          <p:cNvSpPr>
            <a:spLocks noGrp="1"/>
          </p:cNvSpPr>
          <p:nvPr>
            <p:ph type="sldNum" sz="quarter" idx="5"/>
          </p:nvPr>
        </p:nvSpPr>
        <p:spPr/>
        <p:txBody>
          <a:bodyPr/>
          <a:lstStyle/>
          <a:p>
            <a:fld id="{01ECC75E-8ECF-4EDA-A933-8F9751F62492}" type="slidenum">
              <a:rPr kumimoji="1" lang="ja-JP" altLang="en-US" smtClean="0"/>
              <a:t>22</a:t>
            </a:fld>
            <a:endParaRPr kumimoji="1" lang="ja-JP" altLang="en-US"/>
          </a:p>
        </p:txBody>
      </p:sp>
    </p:spTree>
    <p:extLst>
      <p:ext uri="{BB962C8B-B14F-4D97-AF65-F5344CB8AC3E}">
        <p14:creationId xmlns:p14="http://schemas.microsoft.com/office/powerpoint/2010/main" val="29929902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01ECC75E-8ECF-4EDA-A933-8F9751F62492}" type="slidenum">
              <a:rPr kumimoji="1" lang="ja-JP" altLang="en-US" smtClean="0"/>
              <a:t>23</a:t>
            </a:fld>
            <a:endParaRPr kumimoji="1" lang="ja-JP" altLang="en-US"/>
          </a:p>
        </p:txBody>
      </p:sp>
    </p:spTree>
    <p:extLst>
      <p:ext uri="{BB962C8B-B14F-4D97-AF65-F5344CB8AC3E}">
        <p14:creationId xmlns:p14="http://schemas.microsoft.com/office/powerpoint/2010/main" val="278526649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a:t>時間信号波形） （周波数スペクトル）</a:t>
            </a:r>
            <a:endParaRPr kumimoji="1" lang="ja-JP" altLang="en-US"/>
          </a:p>
        </p:txBody>
      </p:sp>
      <p:sp>
        <p:nvSpPr>
          <p:cNvPr id="4" name="スライド番号プレースホルダー 3"/>
          <p:cNvSpPr>
            <a:spLocks noGrp="1"/>
          </p:cNvSpPr>
          <p:nvPr>
            <p:ph type="sldNum" sz="quarter" idx="5"/>
          </p:nvPr>
        </p:nvSpPr>
        <p:spPr/>
        <p:txBody>
          <a:bodyPr/>
          <a:lstStyle/>
          <a:p>
            <a:fld id="{01ECC75E-8ECF-4EDA-A933-8F9751F62492}" type="slidenum">
              <a:rPr kumimoji="1" lang="ja-JP" altLang="en-US" smtClean="0"/>
              <a:t>26</a:t>
            </a:fld>
            <a:endParaRPr kumimoji="1" lang="ja-JP" altLang="en-US"/>
          </a:p>
        </p:txBody>
      </p:sp>
    </p:spTree>
    <p:extLst>
      <p:ext uri="{BB962C8B-B14F-4D97-AF65-F5344CB8AC3E}">
        <p14:creationId xmlns:p14="http://schemas.microsoft.com/office/powerpoint/2010/main" val="30232804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近年のモーターの主流な故障検知は音響振動解析</a:t>
            </a:r>
            <a:r>
              <a:rPr kumimoji="1" lang="en-US" altLang="ja-JP" dirty="0"/>
              <a:t>, </a:t>
            </a:r>
            <a:r>
              <a:rPr kumimoji="1" lang="ja-JP" altLang="en-US"/>
              <a:t>電流兆候解析の</a:t>
            </a:r>
            <a:r>
              <a:rPr kumimoji="1" lang="en-US" altLang="ja-JP" dirty="0"/>
              <a:t>2</a:t>
            </a:r>
            <a:r>
              <a:rPr kumimoji="1" lang="ja-JP" altLang="en-US"/>
              <a:t>種類です</a:t>
            </a:r>
            <a:endParaRPr kumimoji="1" lang="en-US" altLang="ja-JP" dirty="0"/>
          </a:p>
          <a:p>
            <a:r>
              <a:rPr kumimoji="1" lang="ja-JP" altLang="en-US"/>
              <a:t>音響振動解析は解析処理が高速ですが</a:t>
            </a:r>
            <a:r>
              <a:rPr kumimoji="1" lang="en-US" altLang="ja-JP" dirty="0"/>
              <a:t>, </a:t>
            </a:r>
          </a:p>
          <a:p>
            <a:r>
              <a:rPr kumimoji="1" lang="ja-JP" altLang="en-US"/>
              <a:t>導入時のコストが高く</a:t>
            </a:r>
            <a:r>
              <a:rPr kumimoji="1" lang="en-US" altLang="ja-JP" dirty="0"/>
              <a:t>, </a:t>
            </a:r>
            <a:r>
              <a:rPr kumimoji="1" lang="ja-JP" altLang="en-US"/>
              <a:t>またが検知できる故障の種類が少ないです</a:t>
            </a:r>
            <a:endParaRPr kumimoji="1" lang="en-US" altLang="ja-JP" dirty="0"/>
          </a:p>
          <a:p>
            <a:endParaRPr kumimoji="1" lang="en-US" altLang="ja-JP" dirty="0"/>
          </a:p>
          <a:p>
            <a:r>
              <a:rPr kumimoji="1" lang="ja-JP" altLang="en-US"/>
              <a:t>電流兆候解析は検知できる故障が多く導入時のコストが低いです</a:t>
            </a:r>
            <a:r>
              <a:rPr kumimoji="1" lang="en-US" altLang="ja-JP" dirty="0"/>
              <a:t>.</a:t>
            </a:r>
          </a:p>
          <a:p>
            <a:r>
              <a:rPr kumimoji="1" lang="ja-JP" altLang="en-US"/>
              <a:t>しかし</a:t>
            </a:r>
            <a:r>
              <a:rPr kumimoji="1" lang="en-US" altLang="ja-JP" dirty="0"/>
              <a:t>, </a:t>
            </a:r>
            <a:r>
              <a:rPr kumimoji="1" lang="ja-JP" altLang="en-US"/>
              <a:t>周波数解析の計算量が多いと言った課題があります</a:t>
            </a:r>
            <a:r>
              <a:rPr kumimoji="1" lang="en-US" altLang="ja-JP" dirty="0"/>
              <a:t>.</a:t>
            </a:r>
          </a:p>
          <a:p>
            <a:r>
              <a:rPr kumimoji="1" lang="en-US" altLang="ja-JP" dirty="0"/>
              <a:t>30s</a:t>
            </a:r>
          </a:p>
          <a:p>
            <a:r>
              <a:rPr kumimoji="1" lang="en-US" altLang="ja-JP" dirty="0"/>
              <a:t>1m45s</a:t>
            </a:r>
          </a:p>
          <a:p>
            <a:endParaRPr kumimoji="1" lang="en-US" altLang="ja-JP" dirty="0"/>
          </a:p>
        </p:txBody>
      </p:sp>
      <p:sp>
        <p:nvSpPr>
          <p:cNvPr id="4" name="スライド番号プレースホルダー 3"/>
          <p:cNvSpPr>
            <a:spLocks noGrp="1"/>
          </p:cNvSpPr>
          <p:nvPr>
            <p:ph type="sldNum" sz="quarter" idx="5"/>
          </p:nvPr>
        </p:nvSpPr>
        <p:spPr/>
        <p:txBody>
          <a:bodyPr/>
          <a:lstStyle/>
          <a:p>
            <a:fld id="{01ECC75E-8ECF-4EDA-A933-8F9751F62492}" type="slidenum">
              <a:rPr kumimoji="1" lang="ja-JP" altLang="en-US" smtClean="0"/>
              <a:t>3</a:t>
            </a:fld>
            <a:endParaRPr kumimoji="1" lang="ja-JP" altLang="en-US"/>
          </a:p>
        </p:txBody>
      </p:sp>
    </p:spTree>
    <p:extLst>
      <p:ext uri="{BB962C8B-B14F-4D97-AF65-F5344CB8AC3E}">
        <p14:creationId xmlns:p14="http://schemas.microsoft.com/office/powerpoint/2010/main" val="31197993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2011</a:t>
            </a:r>
            <a:r>
              <a:rPr kumimoji="1" lang="ja-JP" altLang="en-US"/>
              <a:t>年</a:t>
            </a:r>
            <a:r>
              <a:rPr kumimoji="1" lang="en-US" altLang="ja-JP" dirty="0"/>
              <a:t> </a:t>
            </a:r>
            <a:r>
              <a:rPr kumimoji="1" lang="ja-JP" altLang="en-US"/>
              <a:t>スリッダーはブラシレス</a:t>
            </a:r>
            <a:r>
              <a:rPr kumimoji="1" lang="en-US" altLang="ja-JP" dirty="0"/>
              <a:t>DC</a:t>
            </a:r>
            <a:r>
              <a:rPr kumimoji="1" lang="ja-JP" altLang="en-US"/>
              <a:t>モーターの故障検知を行った</a:t>
            </a:r>
            <a:endParaRPr kumimoji="1" lang="en-US" altLang="ja-JP" dirty="0"/>
          </a:p>
          <a:p>
            <a:r>
              <a:rPr kumimoji="1" lang="ja-JP" altLang="en-US"/>
              <a:t>電流信号の周波数成分に故障の特徴を発見しそれを元の故障検知を行った</a:t>
            </a:r>
            <a:endParaRPr kumimoji="1" lang="en-US" altLang="ja-JP" dirty="0"/>
          </a:p>
          <a:p>
            <a:r>
              <a:rPr kumimoji="1" lang="ja-JP" altLang="en-US"/>
              <a:t>しかし</a:t>
            </a:r>
            <a:r>
              <a:rPr kumimoji="1" lang="en-US" altLang="ja-JP" dirty="0"/>
              <a:t>, </a:t>
            </a:r>
            <a:r>
              <a:rPr kumimoji="1" lang="ja-JP" altLang="en-US"/>
              <a:t>駆動電力変化に対応した故障検知はできません</a:t>
            </a:r>
            <a:endParaRPr kumimoji="1" lang="en-US" altLang="ja-JP" dirty="0"/>
          </a:p>
          <a:p>
            <a:r>
              <a:rPr kumimoji="1" lang="ja-JP" altLang="en-US"/>
              <a:t>また</a:t>
            </a:r>
            <a:r>
              <a:rPr kumimoji="1" lang="en-US" altLang="ja-JP" dirty="0"/>
              <a:t>, </a:t>
            </a:r>
            <a:r>
              <a:rPr kumimoji="1" lang="ja-JP" altLang="en-US"/>
              <a:t>周波数解析の計算量が多いためオフラインの故障検知になっています</a:t>
            </a:r>
            <a:endParaRPr kumimoji="1" lang="en-US" altLang="ja-JP" dirty="0"/>
          </a:p>
          <a:p>
            <a:endParaRPr kumimoji="1" lang="en-US" altLang="ja-JP" dirty="0"/>
          </a:p>
          <a:p>
            <a:r>
              <a:rPr kumimoji="1" lang="en-US" altLang="ja-JP" dirty="0"/>
              <a:t>2016 </a:t>
            </a:r>
            <a:r>
              <a:rPr kumimoji="1" lang="ja-JP" altLang="en-US"/>
              <a:t>年サーカーは電流兆候解析のためのハードウェア実装を行いましたが</a:t>
            </a:r>
            <a:endParaRPr kumimoji="1" lang="en-US" altLang="ja-JP" dirty="0"/>
          </a:p>
          <a:p>
            <a:r>
              <a:rPr kumimoji="1" lang="ja-JP" altLang="en-US"/>
              <a:t>電流信号をハードウェアに送信する行うところまでしか行なっておらず</a:t>
            </a:r>
            <a:r>
              <a:rPr kumimoji="1" lang="en-US" altLang="ja-JP" dirty="0"/>
              <a:t>, </a:t>
            </a:r>
            <a:r>
              <a:rPr kumimoji="1" lang="ja-JP" altLang="en-US"/>
              <a:t>故障検知までは行なっていない</a:t>
            </a:r>
            <a:r>
              <a:rPr kumimoji="1" lang="en-US" altLang="ja-JP" dirty="0"/>
              <a:t>.</a:t>
            </a:r>
          </a:p>
          <a:p>
            <a:r>
              <a:rPr kumimoji="1" lang="en-US" altLang="ja-JP" dirty="0"/>
              <a:t>50s</a:t>
            </a:r>
          </a:p>
          <a:p>
            <a:r>
              <a:rPr kumimoji="1" lang="en-US" altLang="ja-JP" dirty="0"/>
              <a:t>2m35s</a:t>
            </a:r>
          </a:p>
        </p:txBody>
      </p:sp>
      <p:sp>
        <p:nvSpPr>
          <p:cNvPr id="4" name="スライド番号プレースホルダー 3"/>
          <p:cNvSpPr>
            <a:spLocks noGrp="1"/>
          </p:cNvSpPr>
          <p:nvPr>
            <p:ph type="sldNum" sz="quarter" idx="5"/>
          </p:nvPr>
        </p:nvSpPr>
        <p:spPr/>
        <p:txBody>
          <a:bodyPr/>
          <a:lstStyle/>
          <a:p>
            <a:fld id="{01ECC75E-8ECF-4EDA-A933-8F9751F62492}" type="slidenum">
              <a:rPr kumimoji="1" lang="ja-JP" altLang="en-US" smtClean="0"/>
              <a:t>4</a:t>
            </a:fld>
            <a:endParaRPr kumimoji="1" lang="ja-JP" altLang="en-US"/>
          </a:p>
        </p:txBody>
      </p:sp>
    </p:spTree>
    <p:extLst>
      <p:ext uri="{BB962C8B-B14F-4D97-AF65-F5344CB8AC3E}">
        <p14:creationId xmlns:p14="http://schemas.microsoft.com/office/powerpoint/2010/main" val="25543542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a:latin typeface="ＭＳ Ｐゴシック"/>
                <a:ea typeface="ＭＳ Ｐゴシック"/>
              </a:rPr>
              <a:t>そこで本研究では電流兆候解析に基づく</a:t>
            </a:r>
            <a:r>
              <a:rPr lang="en-US" altLang="ja-JP" dirty="0">
                <a:latin typeface="ＭＳ Ｐゴシック"/>
                <a:ea typeface="ＭＳ Ｐゴシック"/>
              </a:rPr>
              <a:t>DC</a:t>
            </a:r>
            <a:r>
              <a:rPr lang="ja-JP" altLang="en-US">
                <a:latin typeface="ＭＳ Ｐゴシック"/>
                <a:ea typeface="ＭＳ Ｐゴシック"/>
              </a:rPr>
              <a:t>モーターのオンライン故障検知を行います</a:t>
            </a:r>
            <a:endParaRPr lang="en-US" altLang="ja-JP" dirty="0">
              <a:latin typeface="ＭＳ Ｐゴシック"/>
              <a:ea typeface="ＭＳ Ｐゴシック"/>
            </a:endParaRPr>
          </a:p>
          <a:p>
            <a:r>
              <a:rPr lang="en-US" altLang="ja-JP" dirty="0">
                <a:latin typeface="ＭＳ Ｐゴシック"/>
                <a:ea typeface="ＭＳ Ｐゴシック"/>
              </a:rPr>
              <a:t>DC</a:t>
            </a:r>
            <a:r>
              <a:rPr lang="ja-JP" altLang="en-US">
                <a:latin typeface="ＭＳ Ｐゴシック"/>
                <a:ea typeface="ＭＳ Ｐゴシック"/>
              </a:rPr>
              <a:t>モータの予備実験により故障の特徴を確認し</a:t>
            </a:r>
            <a:endParaRPr lang="en-US" altLang="ja-JP" dirty="0">
              <a:latin typeface="ＭＳ Ｐゴシック"/>
              <a:ea typeface="ＭＳ Ｐゴシック"/>
            </a:endParaRPr>
          </a:p>
          <a:p>
            <a:r>
              <a:rPr lang="ja-JP" altLang="en-US">
                <a:latin typeface="ＭＳ Ｐゴシック"/>
                <a:ea typeface="ＭＳ Ｐゴシック"/>
              </a:rPr>
              <a:t>ハードウェアを併用した方式により高速化を行います</a:t>
            </a:r>
            <a:endParaRPr lang="en-US" altLang="ja-JP" dirty="0">
              <a:latin typeface="ＭＳ Ｐゴシック"/>
              <a:ea typeface="ＭＳ Ｐゴシック"/>
            </a:endParaRPr>
          </a:p>
          <a:p>
            <a:r>
              <a:rPr lang="ja-JP" altLang="en-US">
                <a:latin typeface="ＭＳ Ｐゴシック"/>
                <a:ea typeface="ＭＳ Ｐゴシック"/>
              </a:rPr>
              <a:t>この方式をプログラマブル</a:t>
            </a:r>
            <a:r>
              <a:rPr lang="en-US" altLang="ja-JP" dirty="0">
                <a:latin typeface="ＭＳ Ｐゴシック"/>
                <a:ea typeface="ＭＳ Ｐゴシック"/>
              </a:rPr>
              <a:t>SoC</a:t>
            </a:r>
            <a:r>
              <a:rPr lang="ja-JP" altLang="en-US">
                <a:latin typeface="ＭＳ Ｐゴシック"/>
                <a:ea typeface="ＭＳ Ｐゴシック"/>
              </a:rPr>
              <a:t>で実装を行うことで</a:t>
            </a:r>
            <a:endParaRPr lang="en-US" altLang="ja-JP" dirty="0">
              <a:latin typeface="ＭＳ Ｐゴシック"/>
              <a:ea typeface="ＭＳ Ｐゴシック"/>
            </a:endParaRPr>
          </a:p>
          <a:p>
            <a:endParaRPr lang="en-US" altLang="ja-JP" dirty="0">
              <a:latin typeface="ＭＳ Ｐゴシック"/>
              <a:ea typeface="ＭＳ Ｐゴシック"/>
            </a:endParaRPr>
          </a:p>
          <a:p>
            <a:r>
              <a:rPr lang="ja-JP" altLang="en-US">
                <a:latin typeface="ＭＳ Ｐゴシック"/>
                <a:ea typeface="ＭＳ Ｐゴシック"/>
              </a:rPr>
              <a:t>オンライン故障検知と</a:t>
            </a:r>
            <a:endParaRPr lang="en-US" altLang="ja-JP" dirty="0">
              <a:latin typeface="ＭＳ Ｐゴシック"/>
              <a:ea typeface="ＭＳ Ｐゴシック"/>
            </a:endParaRPr>
          </a:p>
          <a:p>
            <a:r>
              <a:rPr lang="ja-JP" altLang="en-US">
                <a:latin typeface="ＭＳ Ｐゴシック"/>
                <a:ea typeface="ＭＳ Ｐゴシック"/>
              </a:rPr>
              <a:t>駆動電力の変化に対応した故障検知を試みます</a:t>
            </a:r>
            <a:endParaRPr lang="en-US" altLang="ja-JP" dirty="0">
              <a:latin typeface="ＭＳ Ｐゴシック"/>
              <a:ea typeface="ＭＳ Ｐゴシック"/>
            </a:endParaRPr>
          </a:p>
          <a:p>
            <a:endParaRPr lang="en-US" altLang="ja-JP" dirty="0">
              <a:latin typeface="ＭＳ Ｐゴシック"/>
              <a:ea typeface="ＭＳ Ｐゴシック"/>
            </a:endParaRPr>
          </a:p>
          <a:p>
            <a:r>
              <a:rPr lang="en-US" altLang="ja-JP" dirty="0">
                <a:latin typeface="ＭＳ Ｐゴシック"/>
                <a:ea typeface="ＭＳ Ｐゴシック"/>
              </a:rPr>
              <a:t>35s</a:t>
            </a:r>
          </a:p>
          <a:p>
            <a:r>
              <a:rPr lang="en-US" altLang="ja-JP" dirty="0">
                <a:latin typeface="ＭＳ Ｐゴシック"/>
                <a:ea typeface="ＭＳ Ｐゴシック"/>
              </a:rPr>
              <a:t>3m10s</a:t>
            </a:r>
          </a:p>
        </p:txBody>
      </p:sp>
      <p:sp>
        <p:nvSpPr>
          <p:cNvPr id="4" name="スライド番号プレースホルダー 3"/>
          <p:cNvSpPr>
            <a:spLocks noGrp="1"/>
          </p:cNvSpPr>
          <p:nvPr>
            <p:ph type="sldNum" sz="quarter" idx="10"/>
          </p:nvPr>
        </p:nvSpPr>
        <p:spPr/>
        <p:txBody>
          <a:bodyPr/>
          <a:lstStyle/>
          <a:p>
            <a:fld id="{690CDEAD-DED4-4818-9B86-DA1E403D7BA5}" type="slidenum">
              <a:rPr kumimoji="1" lang="ja-JP" altLang="en-US" smtClean="0"/>
              <a:t>5</a:t>
            </a:fld>
            <a:endParaRPr kumimoji="1" lang="ja-JP" altLang="en-US"/>
          </a:p>
        </p:txBody>
      </p:sp>
    </p:spTree>
    <p:extLst>
      <p:ext uri="{BB962C8B-B14F-4D97-AF65-F5344CB8AC3E}">
        <p14:creationId xmlns:p14="http://schemas.microsoft.com/office/powerpoint/2010/main" val="1016058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モーターは大別して</a:t>
            </a:r>
            <a:r>
              <a:rPr kumimoji="1" lang="en-US" altLang="ja-JP" dirty="0"/>
              <a:t>AC</a:t>
            </a:r>
            <a:r>
              <a:rPr kumimoji="1" lang="ja-JP" altLang="en-US"/>
              <a:t>モーターと</a:t>
            </a:r>
            <a:r>
              <a:rPr kumimoji="1" lang="en-US" altLang="ja-JP" dirty="0"/>
              <a:t>DC</a:t>
            </a:r>
            <a:r>
              <a:rPr kumimoji="1" lang="ja-JP" altLang="en-US"/>
              <a:t>モータに分けることができます</a:t>
            </a:r>
            <a:endParaRPr kumimoji="1" lang="en-US" altLang="ja-JP" dirty="0"/>
          </a:p>
          <a:p>
            <a:r>
              <a:rPr kumimoji="1" lang="ja-JP" altLang="en-US"/>
              <a:t>また</a:t>
            </a:r>
            <a:r>
              <a:rPr kumimoji="1" lang="en-US" altLang="ja-JP" dirty="0"/>
              <a:t>DC</a:t>
            </a:r>
            <a:r>
              <a:rPr kumimoji="1" lang="ja-JP" altLang="en-US"/>
              <a:t>モーターはブラシ付き</a:t>
            </a:r>
            <a:r>
              <a:rPr kumimoji="1" lang="en-US" altLang="ja-JP" dirty="0"/>
              <a:t>DC</a:t>
            </a:r>
            <a:r>
              <a:rPr kumimoji="1" lang="ja-JP" altLang="en-US"/>
              <a:t>モーターとブラシレス</a:t>
            </a:r>
            <a:r>
              <a:rPr kumimoji="1" lang="en-US" altLang="ja-JP" dirty="0"/>
              <a:t>DC</a:t>
            </a:r>
            <a:r>
              <a:rPr kumimoji="1" lang="ja-JP" altLang="en-US"/>
              <a:t>モーターに大別することができ</a:t>
            </a:r>
            <a:endParaRPr kumimoji="1" lang="en-US" altLang="ja-JP" dirty="0"/>
          </a:p>
          <a:p>
            <a:r>
              <a:rPr kumimoji="1" lang="ja-JP" altLang="en-US"/>
              <a:t>本研究ではブラシ付き</a:t>
            </a:r>
            <a:r>
              <a:rPr kumimoji="1" lang="en-US" altLang="ja-JP" dirty="0"/>
              <a:t>DC</a:t>
            </a:r>
            <a:r>
              <a:rPr kumimoji="1" lang="ja-JP" altLang="en-US"/>
              <a:t>モーターを対象とします</a:t>
            </a:r>
            <a:endParaRPr kumimoji="1" lang="en-US" altLang="ja-JP" dirty="0"/>
          </a:p>
          <a:p>
            <a:endParaRPr kumimoji="1" lang="en-US" altLang="ja-JP" dirty="0"/>
          </a:p>
          <a:p>
            <a:r>
              <a:rPr kumimoji="1" lang="en-US" altLang="ja-JP" dirty="0"/>
              <a:t>20s</a:t>
            </a:r>
          </a:p>
          <a:p>
            <a:r>
              <a:rPr kumimoji="1" lang="en-US" altLang="ja-JP" dirty="0"/>
              <a:t>3m30s</a:t>
            </a:r>
          </a:p>
        </p:txBody>
      </p:sp>
      <p:sp>
        <p:nvSpPr>
          <p:cNvPr id="4" name="スライド番号プレースホルダー 3"/>
          <p:cNvSpPr>
            <a:spLocks noGrp="1"/>
          </p:cNvSpPr>
          <p:nvPr>
            <p:ph type="sldNum" sz="quarter" idx="5"/>
          </p:nvPr>
        </p:nvSpPr>
        <p:spPr/>
        <p:txBody>
          <a:bodyPr/>
          <a:lstStyle/>
          <a:p>
            <a:fld id="{01ECC75E-8ECF-4EDA-A933-8F9751F62492}" type="slidenum">
              <a:rPr kumimoji="1" lang="ja-JP" altLang="en-US" smtClean="0"/>
              <a:t>6</a:t>
            </a:fld>
            <a:endParaRPr kumimoji="1" lang="ja-JP" altLang="en-US"/>
          </a:p>
        </p:txBody>
      </p:sp>
    </p:spTree>
    <p:extLst>
      <p:ext uri="{BB962C8B-B14F-4D97-AF65-F5344CB8AC3E}">
        <p14:creationId xmlns:p14="http://schemas.microsoft.com/office/powerpoint/2010/main" val="12634840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モーターの主な故障は</a:t>
            </a:r>
            <a:endParaRPr kumimoji="1" lang="en-US" altLang="ja-JP" dirty="0"/>
          </a:p>
          <a:p>
            <a:r>
              <a:rPr kumimoji="1" lang="ja-JP" altLang="en-US"/>
              <a:t>この軸受</a:t>
            </a:r>
            <a:r>
              <a:rPr kumimoji="1" lang="en-US" altLang="ja-JP" dirty="0"/>
              <a:t>, </a:t>
            </a:r>
            <a:r>
              <a:rPr kumimoji="1" lang="ja-JP" altLang="en-US"/>
              <a:t>固定子</a:t>
            </a:r>
            <a:r>
              <a:rPr kumimoji="1" lang="en-US" altLang="ja-JP" dirty="0"/>
              <a:t>, </a:t>
            </a:r>
            <a:r>
              <a:rPr kumimoji="1" lang="ja-JP" altLang="en-US"/>
              <a:t>回転子</a:t>
            </a:r>
            <a:r>
              <a:rPr kumimoji="1" lang="en-US" altLang="ja-JP" dirty="0"/>
              <a:t>, </a:t>
            </a:r>
            <a:r>
              <a:rPr kumimoji="1" lang="ja-JP" altLang="en-US"/>
              <a:t>偏心による故障です</a:t>
            </a:r>
            <a:endParaRPr kumimoji="1" lang="en-US" altLang="ja-JP" dirty="0"/>
          </a:p>
          <a:p>
            <a:r>
              <a:rPr kumimoji="1" lang="ja-JP" altLang="en-US"/>
              <a:t>軸受の故障は雑音</a:t>
            </a:r>
            <a:r>
              <a:rPr kumimoji="1" lang="en-US" altLang="ja-JP" dirty="0"/>
              <a:t>, </a:t>
            </a:r>
            <a:r>
              <a:rPr kumimoji="1" lang="ja-JP" altLang="en-US"/>
              <a:t>振動の増大をもたらし</a:t>
            </a:r>
            <a:endParaRPr kumimoji="1" lang="en-US" altLang="ja-JP" dirty="0"/>
          </a:p>
          <a:p>
            <a:r>
              <a:rPr kumimoji="1" lang="ja-JP" altLang="en-US"/>
              <a:t>固定子の故障は絶縁故障を引き起こします</a:t>
            </a:r>
            <a:endParaRPr kumimoji="1" lang="en-US" altLang="ja-JP" dirty="0"/>
          </a:p>
          <a:p>
            <a:r>
              <a:rPr kumimoji="1" lang="ja-JP" altLang="en-US"/>
              <a:t>また</a:t>
            </a:r>
            <a:r>
              <a:rPr kumimoji="1" lang="en-US" altLang="ja-JP" dirty="0"/>
              <a:t>, </a:t>
            </a:r>
            <a:r>
              <a:rPr kumimoji="1" lang="ja-JP" altLang="en-US"/>
              <a:t>回転子の故障は平均トルクの減少を引き起こし</a:t>
            </a:r>
            <a:endParaRPr kumimoji="1" lang="en-US" altLang="ja-JP" dirty="0"/>
          </a:p>
          <a:p>
            <a:r>
              <a:rPr kumimoji="1" lang="ja-JP" altLang="en-US"/>
              <a:t>偏心は固定子と回転子の摩擦を引き起こします</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1" i="0" kern="1200">
                <a:solidFill>
                  <a:schemeClr val="tx1"/>
                </a:solidFill>
                <a:effectLst/>
                <a:latin typeface="+mn-lt"/>
                <a:ea typeface="+mn-ea"/>
                <a:cs typeface="+mn-cs"/>
              </a:rPr>
              <a:t>電流兆候解析はこの故障全てを検知することができます</a:t>
            </a:r>
            <a:r>
              <a:rPr kumimoji="1" lang="en-US" altLang="ja-JP" sz="1200" b="1" i="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b="1"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b="1" i="0" kern="1200" dirty="0">
                <a:solidFill>
                  <a:schemeClr val="tx1"/>
                </a:solidFill>
                <a:effectLst/>
                <a:latin typeface="+mn-lt"/>
                <a:ea typeface="+mn-ea"/>
                <a:cs typeface="+mn-cs"/>
              </a:rPr>
              <a:t>40s</a:t>
            </a:r>
          </a:p>
          <a:p>
            <a:r>
              <a:rPr kumimoji="1" lang="en-US" altLang="ja-JP" dirty="0"/>
              <a:t>4m10s</a:t>
            </a:r>
          </a:p>
        </p:txBody>
      </p:sp>
      <p:sp>
        <p:nvSpPr>
          <p:cNvPr id="4" name="スライド番号プレースホルダー 3"/>
          <p:cNvSpPr>
            <a:spLocks noGrp="1"/>
          </p:cNvSpPr>
          <p:nvPr>
            <p:ph type="sldNum" sz="quarter" idx="5"/>
          </p:nvPr>
        </p:nvSpPr>
        <p:spPr/>
        <p:txBody>
          <a:bodyPr/>
          <a:lstStyle/>
          <a:p>
            <a:fld id="{01ECC75E-8ECF-4EDA-A933-8F9751F62492}" type="slidenum">
              <a:rPr kumimoji="1" lang="ja-JP" altLang="en-US" smtClean="0"/>
              <a:t>7</a:t>
            </a:fld>
            <a:endParaRPr kumimoji="1" lang="ja-JP" altLang="en-US"/>
          </a:p>
        </p:txBody>
      </p:sp>
    </p:spTree>
    <p:extLst>
      <p:ext uri="{BB962C8B-B14F-4D97-AF65-F5344CB8AC3E}">
        <p14:creationId xmlns:p14="http://schemas.microsoft.com/office/powerpoint/2010/main" val="11303857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DC</a:t>
            </a:r>
            <a:r>
              <a:rPr kumimoji="1" lang="ja-JP" altLang="en-US"/>
              <a:t>モーターの制御は</a:t>
            </a:r>
            <a:r>
              <a:rPr kumimoji="1" lang="en-US" altLang="ja-JP" dirty="0"/>
              <a:t>, </a:t>
            </a:r>
            <a:r>
              <a:rPr kumimoji="1" lang="ja-JP" altLang="en-US"/>
              <a:t>エネルギー効率の観点から</a:t>
            </a:r>
            <a:r>
              <a:rPr kumimoji="1" lang="en-US" altLang="ja-JP" dirty="0"/>
              <a:t>PWM</a:t>
            </a:r>
            <a:r>
              <a:rPr kumimoji="1" lang="ja-JP" altLang="en-US"/>
              <a:t>制御が用いられます</a:t>
            </a:r>
            <a:endParaRPr kumimoji="1" lang="en-US" altLang="ja-JP" dirty="0"/>
          </a:p>
          <a:p>
            <a:r>
              <a:rPr kumimoji="1" lang="en-US" altLang="ja-JP" dirty="0"/>
              <a:t>PWM</a:t>
            </a:r>
            <a:r>
              <a:rPr kumimoji="1" lang="ja-JP" altLang="en-US"/>
              <a:t>制御ではパルス幅により実効電圧を制御します</a:t>
            </a:r>
            <a:endParaRPr kumimoji="1" lang="en-US" altLang="ja-JP" dirty="0"/>
          </a:p>
          <a:p>
            <a:endParaRPr kumimoji="1" lang="en-US" altLang="ja-JP" dirty="0"/>
          </a:p>
          <a:p>
            <a:r>
              <a:rPr kumimoji="1" lang="ja-JP" altLang="en-US"/>
              <a:t>この矩形波が</a:t>
            </a:r>
            <a:r>
              <a:rPr kumimoji="1" lang="en-US" altLang="ja-JP" dirty="0"/>
              <a:t>PWM</a:t>
            </a:r>
            <a:r>
              <a:rPr kumimoji="1" lang="ja-JP" altLang="en-US"/>
              <a:t>制御の信号です</a:t>
            </a:r>
            <a:endParaRPr kumimoji="1" lang="en-US" altLang="ja-JP" dirty="0"/>
          </a:p>
          <a:p>
            <a:r>
              <a:rPr kumimoji="1" lang="ja-JP" altLang="en-US"/>
              <a:t>周期に対して</a:t>
            </a:r>
            <a:r>
              <a:rPr kumimoji="1" lang="en-US" altLang="ja-JP" dirty="0"/>
              <a:t>, </a:t>
            </a:r>
            <a:r>
              <a:rPr kumimoji="1" lang="ja-JP" altLang="en-US"/>
              <a:t>電圧が</a:t>
            </a:r>
            <a:r>
              <a:rPr kumimoji="1" lang="en-US" altLang="ja-JP" dirty="0"/>
              <a:t>high</a:t>
            </a:r>
            <a:r>
              <a:rPr kumimoji="1" lang="ja-JP" altLang="en-US"/>
              <a:t>の割合を</a:t>
            </a:r>
            <a:r>
              <a:rPr kumimoji="1" lang="en-US" altLang="ja-JP" dirty="0"/>
              <a:t>duty</a:t>
            </a:r>
            <a:r>
              <a:rPr kumimoji="1" lang="ja-JP" altLang="en-US"/>
              <a:t>といいます</a:t>
            </a:r>
            <a:endParaRPr kumimoji="1" lang="en-US" altLang="ja-JP" dirty="0"/>
          </a:p>
          <a:p>
            <a:r>
              <a:rPr kumimoji="1" lang="ja-JP" altLang="en-US"/>
              <a:t>これを変更することで実行電圧を調整します</a:t>
            </a:r>
            <a:endParaRPr kumimoji="1" lang="en-US" altLang="ja-JP" dirty="0"/>
          </a:p>
          <a:p>
            <a:endParaRPr kumimoji="1" lang="en-US" altLang="ja-JP" dirty="0"/>
          </a:p>
          <a:p>
            <a:r>
              <a:rPr kumimoji="1" lang="en-US" altLang="ja-JP" dirty="0"/>
              <a:t>40s</a:t>
            </a:r>
          </a:p>
          <a:p>
            <a:r>
              <a:rPr kumimoji="1" lang="en-US" altLang="ja-JP" dirty="0"/>
              <a:t>4m50s</a:t>
            </a:r>
          </a:p>
        </p:txBody>
      </p:sp>
      <p:sp>
        <p:nvSpPr>
          <p:cNvPr id="4" name="スライド番号プレースホルダー 3"/>
          <p:cNvSpPr>
            <a:spLocks noGrp="1"/>
          </p:cNvSpPr>
          <p:nvPr>
            <p:ph type="sldNum" sz="quarter" idx="5"/>
          </p:nvPr>
        </p:nvSpPr>
        <p:spPr/>
        <p:txBody>
          <a:bodyPr/>
          <a:lstStyle/>
          <a:p>
            <a:fld id="{01ECC75E-8ECF-4EDA-A933-8F9751F62492}" type="slidenum">
              <a:rPr kumimoji="1" lang="ja-JP" altLang="en-US" smtClean="0"/>
              <a:t>8</a:t>
            </a:fld>
            <a:endParaRPr kumimoji="1" lang="ja-JP" altLang="en-US"/>
          </a:p>
        </p:txBody>
      </p:sp>
    </p:spTree>
    <p:extLst>
      <p:ext uri="{BB962C8B-B14F-4D97-AF65-F5344CB8AC3E}">
        <p14:creationId xmlns:p14="http://schemas.microsoft.com/office/powerpoint/2010/main" val="34882344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a:t>固定子と回転子間のエア・ギャップの変化 や回転子バーの抵抗変化，あるいは回転 子の回転変動，</a:t>
            </a:r>
            <a:endParaRPr lang="en-US" altLang="ja-JP" dirty="0"/>
          </a:p>
          <a:p>
            <a:r>
              <a:rPr lang="ja-JP" altLang="en-US"/>
              <a:t>トルク変動などが，空間磁 束線に影響を与え，逆起電力を通して固 定子に流れる電流に反映しているという理 論に基づいている</a:t>
            </a:r>
            <a:endParaRPr kumimoji="1" lang="ja-JP" altLang="en-US"/>
          </a:p>
        </p:txBody>
      </p:sp>
      <p:sp>
        <p:nvSpPr>
          <p:cNvPr id="4" name="スライド番号プレースホルダー 3"/>
          <p:cNvSpPr>
            <a:spLocks noGrp="1"/>
          </p:cNvSpPr>
          <p:nvPr>
            <p:ph type="sldNum" sz="quarter" idx="5"/>
          </p:nvPr>
        </p:nvSpPr>
        <p:spPr/>
        <p:txBody>
          <a:bodyPr/>
          <a:lstStyle/>
          <a:p>
            <a:fld id="{01ECC75E-8ECF-4EDA-A933-8F9751F62492}" type="slidenum">
              <a:rPr kumimoji="1" lang="ja-JP" altLang="en-US" smtClean="0"/>
              <a:t>9</a:t>
            </a:fld>
            <a:endParaRPr kumimoji="1" lang="ja-JP" altLang="en-US"/>
          </a:p>
        </p:txBody>
      </p:sp>
    </p:spTree>
    <p:extLst>
      <p:ext uri="{BB962C8B-B14F-4D97-AF65-F5344CB8AC3E}">
        <p14:creationId xmlns:p14="http://schemas.microsoft.com/office/powerpoint/2010/main" val="32477212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cSld name="General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225093301"/>
      </p:ext>
    </p:extLst>
  </p:cSld>
  <p:clrMapOvr>
    <a:masterClrMapping/>
  </p:clrMapOvr>
  <p:transition/>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803405"/>
            <a:ext cx="7315200" cy="1825096"/>
          </a:xfrm>
        </p:spPr>
        <p:txBody>
          <a:bodyPr anchor="b">
            <a:normAutofit/>
          </a:bodyPr>
          <a:lstStyle>
            <a:lvl1pPr algn="l">
              <a:defRPr sz="6000"/>
            </a:lvl1pPr>
          </a:lstStyle>
          <a:p>
            <a:r>
              <a:rPr lang="ja-JP" altLang="en-US"/>
              <a:t>マスター タイトルの書式設定</a:t>
            </a:r>
            <a:endParaRPr lang="en-US" dirty="0"/>
          </a:p>
        </p:txBody>
      </p:sp>
      <p:sp>
        <p:nvSpPr>
          <p:cNvPr id="3" name="Subtitle 2"/>
          <p:cNvSpPr>
            <a:spLocks noGrp="1"/>
          </p:cNvSpPr>
          <p:nvPr>
            <p:ph type="subTitle" idx="1"/>
          </p:nvPr>
        </p:nvSpPr>
        <p:spPr>
          <a:xfrm>
            <a:off x="914400" y="3632201"/>
            <a:ext cx="73152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a:xfrm>
            <a:off x="5932170" y="4323845"/>
            <a:ext cx="2297429" cy="365125"/>
          </a:xfrm>
          <a:prstGeom prst="rect">
            <a:avLst/>
          </a:prstGeom>
        </p:spPr>
        <p:txBody>
          <a:bodyPr/>
          <a:lstStyle/>
          <a:p>
            <a:fld id="{CC777FF2-81D6-433D-BBE7-4D717D5EEAB4}" type="datetime1">
              <a:rPr kumimoji="1" lang="ja-JP" altLang="en-US" smtClean="0"/>
              <a:t>2020/2/25</a:t>
            </a:fld>
            <a:endParaRPr kumimoji="1" lang="ja-JP" altLang="en-US"/>
          </a:p>
        </p:txBody>
      </p:sp>
      <p:sp>
        <p:nvSpPr>
          <p:cNvPr id="5" name="Footer Placeholder 4"/>
          <p:cNvSpPr>
            <a:spLocks noGrp="1"/>
          </p:cNvSpPr>
          <p:nvPr>
            <p:ph type="ftr" sz="quarter" idx="11"/>
          </p:nvPr>
        </p:nvSpPr>
        <p:spPr>
          <a:xfrm>
            <a:off x="914400" y="4323846"/>
            <a:ext cx="4880610" cy="365125"/>
          </a:xfrm>
          <a:prstGeom prst="rect">
            <a:avLst/>
          </a:prstGeom>
        </p:spPr>
        <p:txBody>
          <a:bodyPr/>
          <a:lstStyle/>
          <a:p>
            <a:endParaRPr kumimoji="1" lang="ja-JP" altLang="en-US"/>
          </a:p>
        </p:txBody>
      </p:sp>
      <p:sp>
        <p:nvSpPr>
          <p:cNvPr id="6" name="Slide Number Placeholder 5"/>
          <p:cNvSpPr>
            <a:spLocks noGrp="1"/>
          </p:cNvSpPr>
          <p:nvPr>
            <p:ph type="sldNum" sz="quarter" idx="12"/>
          </p:nvPr>
        </p:nvSpPr>
        <p:spPr>
          <a:xfrm>
            <a:off x="6057900" y="1430867"/>
            <a:ext cx="2171700" cy="365125"/>
          </a:xfrm>
          <a:prstGeom prst="rect">
            <a:avLst/>
          </a:prstGeom>
        </p:spPr>
        <p:txBody>
          <a:bodyPr/>
          <a:lstStyle/>
          <a:p>
            <a:fld id="{E7199592-AD95-4098-8F35-1C5F82607D02}" type="slidenum">
              <a:rPr kumimoji="1" lang="ja-JP" altLang="en-US" smtClean="0"/>
              <a:t>‹#›</a:t>
            </a:fld>
            <a:endParaRPr kumimoji="1" lang="ja-JP" altLang="en-US"/>
          </a:p>
        </p:txBody>
      </p:sp>
    </p:spTree>
    <p:extLst>
      <p:ext uri="{BB962C8B-B14F-4D97-AF65-F5344CB8AC3E}">
        <p14:creationId xmlns:p14="http://schemas.microsoft.com/office/powerpoint/2010/main" val="37745454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Hiragino Maru Gothic Pro W4" panose="020F0400000000000000" pitchFamily="34" charset="-128"/>
                <a:ea typeface="Hiragino Maru Gothic Pro W4" panose="020F0400000000000000" pitchFamily="34" charset="-128"/>
              </a:defRPr>
            </a:lvl1pPr>
          </a:lstStyle>
          <a:p>
            <a:r>
              <a:rPr lang="ja-JP" altLang="en-US"/>
              <a:t>マスター タイトルの書式設定</a:t>
            </a:r>
            <a:endParaRPr lang="en-US" dirty="0"/>
          </a:p>
        </p:txBody>
      </p:sp>
      <p:sp>
        <p:nvSpPr>
          <p:cNvPr id="3" name="Content Placeholder 2"/>
          <p:cNvSpPr>
            <a:spLocks noGrp="1"/>
          </p:cNvSpPr>
          <p:nvPr>
            <p:ph idx="1"/>
          </p:nvPr>
        </p:nvSpPr>
        <p:spPr/>
        <p:txBody>
          <a:bodyPr>
            <a:normAutofit/>
          </a:bodyPr>
          <a:lstStyle>
            <a:lvl1pPr marL="228600" indent="-228600">
              <a:buFont typeface="Wingdings" pitchFamily="2" charset="2"/>
              <a:buChar char="n"/>
              <a:defRPr sz="3000">
                <a:latin typeface="Hiragino Maru Gothic Pro W4" panose="020F0400000000000000" pitchFamily="34" charset="-128"/>
                <a:ea typeface="Hiragino Maru Gothic Pro W4" panose="020F0400000000000000" pitchFamily="34" charset="-128"/>
              </a:defRPr>
            </a:lvl1pPr>
            <a:lvl2pPr marL="685800" indent="-228600">
              <a:buFont typeface="Wingdings" pitchFamily="2" charset="2"/>
              <a:buChar char="u"/>
              <a:defRPr sz="2400">
                <a:latin typeface="Hiragino Maru Gothic Pro W4" panose="020F0400000000000000" pitchFamily="34" charset="-128"/>
                <a:ea typeface="Hiragino Maru Gothic Pro W4" panose="020F0400000000000000" pitchFamily="34" charset="-128"/>
              </a:defRPr>
            </a:lvl2pPr>
            <a:lvl3pPr>
              <a:defRPr sz="2400">
                <a:latin typeface="Hiragino Maru Gothic Pro W4" panose="020F0400000000000000" pitchFamily="34" charset="-128"/>
                <a:ea typeface="Hiragino Maru Gothic Pro W4" panose="020F0400000000000000" pitchFamily="34" charset="-128"/>
              </a:defRPr>
            </a:lvl3pPr>
            <a:lvl4pPr>
              <a:defRPr sz="2400">
                <a:latin typeface="Hiragino Maru Gothic Pro W4" panose="020F0400000000000000" pitchFamily="34" charset="-128"/>
                <a:ea typeface="Hiragino Maru Gothic Pro W4" panose="020F0400000000000000" pitchFamily="34" charset="-128"/>
              </a:defRPr>
            </a:lvl4pPr>
            <a:lvl5pPr>
              <a:defRPr sz="2400">
                <a:latin typeface="Hiragino Maru Gothic Pro W4" panose="020F0400000000000000" pitchFamily="34" charset="-128"/>
                <a:ea typeface="Hiragino Maru Gothic Pro W4" panose="020F0400000000000000" pitchFamily="34" charset="-128"/>
              </a:defRPr>
            </a:lvl5pPr>
          </a:lstStyle>
          <a:p>
            <a:pPr lvl="0"/>
            <a:r>
              <a:rPr lang="ja-JP" altLang="en-US"/>
              <a:t>マスター テキストの書式設定</a:t>
            </a:r>
          </a:p>
          <a:p>
            <a:pPr lvl="1"/>
            <a:r>
              <a:rPr lang="ja-JP" altLang="en-US"/>
              <a:t>第 </a:t>
            </a:r>
            <a:r>
              <a:rPr lang="en-US" altLang="ja-JP" dirty="0"/>
              <a:t>2 </a:t>
            </a:r>
            <a:r>
              <a:rPr lang="ja-JP" altLang="en-US"/>
              <a:t>レベル</a:t>
            </a:r>
          </a:p>
          <a:p>
            <a:pPr lvl="2"/>
            <a:r>
              <a:rPr lang="ja-JP" altLang="en-US"/>
              <a:t>第 </a:t>
            </a:r>
            <a:r>
              <a:rPr lang="en-US" altLang="ja-JP" dirty="0"/>
              <a:t>3 </a:t>
            </a:r>
            <a:r>
              <a:rPr lang="ja-JP" altLang="en-US"/>
              <a:t>レベル</a:t>
            </a:r>
          </a:p>
          <a:p>
            <a:pPr lvl="3"/>
            <a:r>
              <a:rPr lang="ja-JP" altLang="en-US"/>
              <a:t>第 </a:t>
            </a:r>
            <a:r>
              <a:rPr lang="en-US" altLang="ja-JP" dirty="0"/>
              <a:t>4 </a:t>
            </a:r>
            <a:r>
              <a:rPr lang="ja-JP" altLang="en-US"/>
              <a:t>レベル</a:t>
            </a:r>
          </a:p>
          <a:p>
            <a:pPr lvl="4"/>
            <a:r>
              <a:rPr lang="ja-JP" altLang="en-US"/>
              <a:t>第 </a:t>
            </a:r>
            <a:r>
              <a:rPr lang="en-US" altLang="ja-JP" dirty="0"/>
              <a:t>5 </a:t>
            </a:r>
            <a:r>
              <a:rPr lang="ja-JP" altLang="en-US"/>
              <a:t>レベル</a:t>
            </a:r>
            <a:endParaRPr lang="en-US" dirty="0"/>
          </a:p>
        </p:txBody>
      </p:sp>
    </p:spTree>
    <p:extLst>
      <p:ext uri="{BB962C8B-B14F-4D97-AF65-F5344CB8AC3E}">
        <p14:creationId xmlns:p14="http://schemas.microsoft.com/office/powerpoint/2010/main" val="7949446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hyperlink" Target="http://www.slidesmash.com/" TargetMode="Externa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7"/>
            <a:ext cx="78867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dirty="0"/>
              <a:t>2 </a:t>
            </a:r>
            <a:r>
              <a:rPr lang="ja-JP" altLang="en-US"/>
              <a:t>レベル</a:t>
            </a:r>
          </a:p>
          <a:p>
            <a:pPr lvl="2"/>
            <a:r>
              <a:rPr lang="ja-JP" altLang="en-US"/>
              <a:t>第 </a:t>
            </a:r>
            <a:r>
              <a:rPr lang="en-US" altLang="ja-JP" dirty="0"/>
              <a:t>3 </a:t>
            </a:r>
            <a:r>
              <a:rPr lang="ja-JP" altLang="en-US"/>
              <a:t>レベル</a:t>
            </a:r>
          </a:p>
          <a:p>
            <a:pPr lvl="3"/>
            <a:r>
              <a:rPr lang="ja-JP" altLang="en-US"/>
              <a:t>第 </a:t>
            </a:r>
            <a:r>
              <a:rPr lang="en-US" altLang="ja-JP" dirty="0"/>
              <a:t>4 </a:t>
            </a:r>
            <a:r>
              <a:rPr lang="ja-JP" altLang="en-US"/>
              <a:t>レベル</a:t>
            </a:r>
          </a:p>
          <a:p>
            <a:pPr lvl="4"/>
            <a:r>
              <a:rPr lang="ja-JP" altLang="en-US"/>
              <a:t>第 </a:t>
            </a:r>
            <a:r>
              <a:rPr lang="en-US" altLang="ja-JP" dirty="0"/>
              <a:t>5 </a:t>
            </a:r>
            <a:r>
              <a:rPr lang="ja-JP" altLang="en-US"/>
              <a:t>レベル</a:t>
            </a:r>
            <a:endParaRPr lang="en-US" dirty="0"/>
          </a:p>
        </p:txBody>
      </p:sp>
      <p:sp>
        <p:nvSpPr>
          <p:cNvPr id="7" name="Oval 6"/>
          <p:cNvSpPr>
            <a:spLocks noChangeAspect="1"/>
          </p:cNvSpPr>
          <p:nvPr/>
        </p:nvSpPr>
        <p:spPr>
          <a:xfrm>
            <a:off x="8388424" y="-4188"/>
            <a:ext cx="735721" cy="736634"/>
          </a:xfrm>
          <a:prstGeom prst="ellipse">
            <a:avLst/>
          </a:prstGeom>
          <a:solidFill>
            <a:schemeClr val="bg2"/>
          </a:solidFill>
          <a:ln w="28575">
            <a:solidFill>
              <a:srgbClr val="53BF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solidFill>
                <a:schemeClr val="tx1"/>
              </a:solidFill>
              <a:latin typeface="Roboto Light"/>
            </a:endParaRPr>
          </a:p>
        </p:txBody>
      </p:sp>
      <p:sp>
        <p:nvSpPr>
          <p:cNvPr id="8" name="TextBox 7"/>
          <p:cNvSpPr txBox="1"/>
          <p:nvPr/>
        </p:nvSpPr>
        <p:spPr>
          <a:xfrm>
            <a:off x="8341228" y="221780"/>
            <a:ext cx="782915" cy="284697"/>
          </a:xfrm>
          <a:prstGeom prst="rect">
            <a:avLst/>
          </a:prstGeom>
          <a:noFill/>
        </p:spPr>
        <p:txBody>
          <a:bodyPr wrap="none" lIns="68584" tIns="34292" rIns="68584" bIns="34292" rtlCol="0">
            <a:spAutoFit/>
          </a:bodyPr>
          <a:lstStyle/>
          <a:p>
            <a:pPr algn="ctr"/>
            <a:fld id="{260E2A6B-A809-4840-BF14-8648BC0BDF87}" type="slidenum">
              <a:rPr lang="id-ID" sz="1400" b="0" i="0" smtClean="0">
                <a:solidFill>
                  <a:schemeClr val="bg1"/>
                </a:solidFill>
                <a:latin typeface="Roboto Regular" charset="0"/>
                <a:cs typeface="Roboto Regular" charset="0"/>
              </a:rPr>
              <a:pPr algn="ctr"/>
              <a:t>‹#›</a:t>
            </a:fld>
            <a:r>
              <a:rPr lang="id-ID" sz="1400" b="0" i="0" dirty="0">
                <a:solidFill>
                  <a:schemeClr val="bg1"/>
                </a:solidFill>
                <a:latin typeface="Roboto Regular" charset="0"/>
                <a:cs typeface="Roboto Regular" charset="0"/>
              </a:rPr>
              <a:t>/20</a:t>
            </a:r>
          </a:p>
        </p:txBody>
      </p:sp>
      <p:sp>
        <p:nvSpPr>
          <p:cNvPr id="10" name="Rectangle 2"/>
          <p:cNvSpPr>
            <a:spLocks/>
          </p:cNvSpPr>
          <p:nvPr/>
        </p:nvSpPr>
        <p:spPr bwMode="auto">
          <a:xfrm>
            <a:off x="6431446" y="6275497"/>
            <a:ext cx="2083904" cy="1617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wrap="none" lIns="0" tIns="0" rIns="0" bIns="0" anchor="ctr">
            <a:spAutoFit/>
          </a:bodyPr>
          <a:lstStyle/>
          <a:p>
            <a:pPr algn="r"/>
            <a:r>
              <a:rPr lang="en-US" sz="1051" b="0" i="0" dirty="0">
                <a:solidFill>
                  <a:schemeClr val="accent2"/>
                </a:solidFill>
                <a:latin typeface="Roboto Regular"/>
                <a:ea typeface="Roboto Regular" charset="0"/>
                <a:cs typeface="Roboto Regular"/>
                <a:sym typeface="Montserrat-Regular" charset="0"/>
              </a:rPr>
              <a:t>TEMPLATE BY </a:t>
            </a:r>
            <a:r>
              <a:rPr lang="en-US" sz="1051" b="0" i="0" dirty="0">
                <a:solidFill>
                  <a:schemeClr val="accent2"/>
                </a:solidFill>
                <a:latin typeface="Roboto Regular"/>
                <a:ea typeface="Roboto Regular" charset="0"/>
                <a:cs typeface="Roboto Regular"/>
                <a:sym typeface="Montserrat-Regular" charset="0"/>
                <a:hlinkClick r:id="rId5"/>
              </a:rPr>
              <a:t>SLIDESMASH.COM</a:t>
            </a:r>
            <a:endParaRPr lang="en-US" sz="1051" b="0" i="0" dirty="0">
              <a:solidFill>
                <a:schemeClr val="accent2"/>
              </a:solidFill>
              <a:latin typeface="Roboto Regular"/>
              <a:ea typeface="Roboto Regular" charset="0"/>
              <a:cs typeface="Roboto Regular"/>
              <a:sym typeface="Montserrat-Regular" charset="0"/>
            </a:endParaRPr>
          </a:p>
        </p:txBody>
      </p:sp>
      <p:sp>
        <p:nvSpPr>
          <p:cNvPr id="11" name="正方形/長方形 10">
            <a:extLst>
              <a:ext uri="{FF2B5EF4-FFF2-40B4-BE49-F238E27FC236}">
                <a16:creationId xmlns:a16="http://schemas.microsoft.com/office/drawing/2014/main" id="{0B24A76A-CED5-844E-B324-58BDE15C3716}"/>
              </a:ext>
            </a:extLst>
          </p:cNvPr>
          <p:cNvSpPr/>
          <p:nvPr userDrawn="1"/>
        </p:nvSpPr>
        <p:spPr>
          <a:xfrm>
            <a:off x="5852010" y="6220608"/>
            <a:ext cx="3096344" cy="504056"/>
          </a:xfrm>
          <a:prstGeom prst="rect">
            <a:avLst/>
          </a:prstGeom>
          <a:solidFill>
            <a:srgbClr val="1F2E47"/>
          </a:solidFill>
          <a:ln>
            <a:solidFill>
              <a:srgbClr val="1F2E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542852723"/>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Lst>
  <p:hf hdr="0" ftr="0" dt="0"/>
  <p:txStyles>
    <p:titleStyle>
      <a:lvl1pPr algn="l" defTabSz="914400" rtl="0" eaLnBrk="1" latinLnBrk="0" hangingPunct="1">
        <a:lnSpc>
          <a:spcPct val="90000"/>
        </a:lnSpc>
        <a:spcBef>
          <a:spcPct val="0"/>
        </a:spcBef>
        <a:buNone/>
        <a:defRPr kumimoji="1" sz="4400" b="0" i="0" kern="1200">
          <a:solidFill>
            <a:schemeClr val="tx1"/>
          </a:solidFill>
          <a:latin typeface="Hiragino Maru Gothic Pro W4" panose="020F0400000000000000" pitchFamily="34" charset="-128"/>
          <a:ea typeface="Hiragino Maru Gothic Pro W4" panose="020F0400000000000000" pitchFamily="34" charset="-128"/>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3000" b="0" i="0" kern="1200">
          <a:solidFill>
            <a:schemeClr val="tx1"/>
          </a:solidFill>
          <a:latin typeface="Hiragino Kaku Gothic Pro W3" panose="020B0300000000000000" pitchFamily="34" charset="-128"/>
          <a:ea typeface="Hiragino Kaku Gothic Pro W3" panose="020B0300000000000000" pitchFamily="34"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b="0" i="0" kern="1200">
          <a:solidFill>
            <a:schemeClr val="tx1"/>
          </a:solidFill>
          <a:latin typeface="Hiragino Kaku Gothic Pro W3" panose="020B0300000000000000" pitchFamily="34" charset="-128"/>
          <a:ea typeface="Hiragino Kaku Gothic Pro W3" panose="020B0300000000000000" pitchFamily="34"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400" b="0" i="0" kern="1200">
          <a:solidFill>
            <a:schemeClr val="tx1"/>
          </a:solidFill>
          <a:latin typeface="Hiragino Kaku Gothic Pro W3" panose="020B0300000000000000" pitchFamily="34" charset="-128"/>
          <a:ea typeface="Hiragino Kaku Gothic Pro W3" panose="020B0300000000000000" pitchFamily="34"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2400" b="0" i="0" kern="1200">
          <a:solidFill>
            <a:schemeClr val="tx1"/>
          </a:solidFill>
          <a:latin typeface="Hiragino Kaku Gothic Pro W3" panose="020B0300000000000000" pitchFamily="34" charset="-128"/>
          <a:ea typeface="Hiragino Kaku Gothic Pro W3" panose="020B0300000000000000" pitchFamily="34"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2400" b="0" i="0" kern="1200">
          <a:solidFill>
            <a:schemeClr val="tx1"/>
          </a:solidFill>
          <a:latin typeface="Hiragino Kaku Gothic Pro W3" panose="020B0300000000000000" pitchFamily="34" charset="-128"/>
          <a:ea typeface="Hiragino Kaku Gothic Pro W3" panose="020B0300000000000000"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4.xml"/><Relationship Id="rId1" Type="http://schemas.openxmlformats.org/officeDocument/2006/relationships/slideLayout" Target="../slideLayouts/slideLayout3.xml"/><Relationship Id="rId5" Type="http://schemas.openxmlformats.org/officeDocument/2006/relationships/chart" Target="../charts/chart3.xml"/><Relationship Id="rId4" Type="http://schemas.openxmlformats.org/officeDocument/2006/relationships/chart" Target="../charts/char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microsoft.com/office/2007/relationships/hdphoto" Target="../media/hdphoto4.wdp"/></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microsoft.com/office/2007/relationships/hdphoto" Target="../media/hdphoto5.wdp"/></Relationships>
</file>

<file path=ppt/slides/_rels/slide18.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7.png"/><Relationship Id="rId7" Type="http://schemas.openxmlformats.org/officeDocument/2006/relationships/image" Target="../media/image9.png"/><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microsoft.com/office/2007/relationships/hdphoto" Target="../media/hdphoto2.wdp"/><Relationship Id="rId5" Type="http://schemas.openxmlformats.org/officeDocument/2006/relationships/image" Target="../media/image8.png"/><Relationship Id="rId4" Type="http://schemas.microsoft.com/office/2007/relationships/hdphoto" Target="../media/hdphoto1.wdp"/></Relationships>
</file>

<file path=ppt/slides/_rels/slide23.xml.rels><?xml version="1.0" encoding="UTF-8" standalone="yes"?>
<Relationships xmlns="http://schemas.openxmlformats.org/package/2006/relationships"><Relationship Id="rId8" Type="http://schemas.microsoft.com/office/2007/relationships/hdphoto" Target="../media/hdphoto8.wdp"/><Relationship Id="rId3" Type="http://schemas.openxmlformats.org/officeDocument/2006/relationships/image" Target="../media/image15.png"/><Relationship Id="rId7" Type="http://schemas.openxmlformats.org/officeDocument/2006/relationships/image" Target="../media/image17.png"/><Relationship Id="rId2" Type="http://schemas.openxmlformats.org/officeDocument/2006/relationships/notesSlide" Target="../notesSlides/notesSlide22.xml"/><Relationship Id="rId1" Type="http://schemas.openxmlformats.org/officeDocument/2006/relationships/slideLayout" Target="../slideLayouts/slideLayout3.xml"/><Relationship Id="rId6" Type="http://schemas.microsoft.com/office/2007/relationships/hdphoto" Target="../media/hdphoto7.wdp"/><Relationship Id="rId5" Type="http://schemas.openxmlformats.org/officeDocument/2006/relationships/image" Target="../media/image16.png"/><Relationship Id="rId4" Type="http://schemas.microsoft.com/office/2007/relationships/hdphoto" Target="../media/hdphoto6.wdp"/></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21.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7.png"/><Relationship Id="rId7"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microsoft.com/office/2007/relationships/hdphoto" Target="../media/hdphoto2.wdp"/><Relationship Id="rId5" Type="http://schemas.openxmlformats.org/officeDocument/2006/relationships/image" Target="../media/image8.png"/><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microsoft.com/office/2007/relationships/hdphoto" Target="../media/hdphoto1.wdp"/><Relationship Id="rId5" Type="http://schemas.openxmlformats.org/officeDocument/2006/relationships/image" Target="../media/image7.png"/><Relationship Id="rId4" Type="http://schemas.openxmlformats.org/officeDocument/2006/relationships/image" Target="../media/image11.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0" y="1268760"/>
            <a:ext cx="10960400" cy="3821433"/>
          </a:xfrm>
        </p:spPr>
        <p:txBody>
          <a:bodyPr anchor="ctr">
            <a:normAutofit/>
          </a:bodyPr>
          <a:lstStyle/>
          <a:p>
            <a:pPr>
              <a:lnSpc>
                <a:spcPct val="130000"/>
              </a:lnSpc>
            </a:pPr>
            <a:r>
              <a:rPr lang="ja-JP" altLang="en-US" sz="4400" b="1"/>
              <a:t>電流兆候解析</a:t>
            </a:r>
            <a:r>
              <a:rPr kumimoji="1" lang="ja-JP" altLang="en-US" sz="4400" b="1"/>
              <a:t>に基づく</a:t>
            </a:r>
            <a:br>
              <a:rPr kumimoji="1" lang="en-US" altLang="ja-JP" sz="4400" b="1" dirty="0"/>
            </a:br>
            <a:r>
              <a:rPr kumimoji="1" lang="en-US" altLang="ja-JP" sz="4400" b="1" dirty="0"/>
              <a:t>DC</a:t>
            </a:r>
            <a:r>
              <a:rPr lang="ja-JP" altLang="en-US" sz="4400" b="1"/>
              <a:t>モーターのオンライン</a:t>
            </a:r>
            <a:r>
              <a:rPr kumimoji="1" lang="ja-JP" altLang="en-US" sz="4400" b="1"/>
              <a:t>故障検知</a:t>
            </a:r>
            <a:endParaRPr kumimoji="1" lang="ja-JP" altLang="en-US" sz="4400" b="1" dirty="0"/>
          </a:p>
        </p:txBody>
      </p:sp>
      <p:sp>
        <p:nvSpPr>
          <p:cNvPr id="3" name="サブタイトル 2"/>
          <p:cNvSpPr>
            <a:spLocks noGrp="1"/>
          </p:cNvSpPr>
          <p:nvPr>
            <p:ph type="subTitle" idx="1"/>
          </p:nvPr>
        </p:nvSpPr>
        <p:spPr>
          <a:xfrm>
            <a:off x="-382983" y="4869160"/>
            <a:ext cx="5863183" cy="864097"/>
          </a:xfrm>
        </p:spPr>
        <p:txBody>
          <a:bodyPr anchor="ctr">
            <a:noAutofit/>
          </a:bodyPr>
          <a:lstStyle/>
          <a:p>
            <a:pPr algn="ctr">
              <a:tabLst>
                <a:tab pos="4929188" algn="l"/>
                <a:tab pos="5386388" algn="l"/>
                <a:tab pos="5643563" algn="l"/>
              </a:tabLst>
            </a:pPr>
            <a:r>
              <a:rPr lang="ja-JP" altLang="en-US" sz="2800" dirty="0">
                <a:solidFill>
                  <a:srgbClr val="FA9809"/>
                </a:solidFill>
                <a:latin typeface="Hiragino Maru Gothic Pro W4" panose="020F0400000000000000" pitchFamily="34" charset="-128"/>
                <a:ea typeface="Hiragino Maru Gothic Pro W4" panose="020F0400000000000000" pitchFamily="34" charset="-128"/>
                <a:cs typeface="Arial"/>
              </a:rPr>
              <a:t>石浦</a:t>
            </a:r>
            <a:r>
              <a:rPr lang="ja-JP" altLang="en-US" sz="2800">
                <a:solidFill>
                  <a:srgbClr val="FA9809"/>
                </a:solidFill>
                <a:latin typeface="Hiragino Maru Gothic Pro W4" panose="020F0400000000000000" pitchFamily="34" charset="-128"/>
                <a:ea typeface="Hiragino Maru Gothic Pro W4" panose="020F0400000000000000" pitchFamily="34" charset="-128"/>
                <a:cs typeface="Arial"/>
              </a:rPr>
              <a:t>研究室 M</a:t>
            </a:r>
            <a:r>
              <a:rPr lang="en-US" altLang="ja-JP" sz="2800" dirty="0">
                <a:solidFill>
                  <a:srgbClr val="FA9809"/>
                </a:solidFill>
                <a:latin typeface="Hiragino Maru Gothic Pro W4" panose="020F0400000000000000" pitchFamily="34" charset="-128"/>
                <a:ea typeface="Hiragino Maru Gothic Pro W4" panose="020F0400000000000000" pitchFamily="34" charset="-128"/>
                <a:cs typeface="Arial"/>
              </a:rPr>
              <a:t>8305</a:t>
            </a:r>
            <a:r>
              <a:rPr lang="ja-JP" altLang="en-US" sz="2800">
                <a:solidFill>
                  <a:srgbClr val="FA9809"/>
                </a:solidFill>
                <a:latin typeface="Hiragino Maru Gothic Pro W4" panose="020F0400000000000000" pitchFamily="34" charset="-128"/>
                <a:ea typeface="Hiragino Maru Gothic Pro W4" panose="020F0400000000000000" pitchFamily="34" charset="-128"/>
                <a:cs typeface="Arial"/>
              </a:rPr>
              <a:t> 大窄 直樹</a:t>
            </a:r>
            <a:endParaRPr lang="ja-JP" altLang="en-US" sz="2800" dirty="0">
              <a:solidFill>
                <a:srgbClr val="FA9809"/>
              </a:solidFill>
              <a:latin typeface="Hiragino Maru Gothic Pro W4" panose="020F0400000000000000" pitchFamily="34" charset="-128"/>
              <a:ea typeface="Hiragino Maru Gothic Pro W4" panose="020F0400000000000000" pitchFamily="34" charset="-128"/>
              <a:cs typeface="Arial"/>
            </a:endParaRPr>
          </a:p>
        </p:txBody>
      </p:sp>
      <p:sp>
        <p:nvSpPr>
          <p:cNvPr id="5" name="Chevron 3">
            <a:extLst>
              <a:ext uri="{FF2B5EF4-FFF2-40B4-BE49-F238E27FC236}">
                <a16:creationId xmlns:a16="http://schemas.microsoft.com/office/drawing/2014/main" id="{E9F5A344-480D-6948-A04B-993EB3CCD334}"/>
              </a:ext>
            </a:extLst>
          </p:cNvPr>
          <p:cNvSpPr/>
          <p:nvPr/>
        </p:nvSpPr>
        <p:spPr>
          <a:xfrm>
            <a:off x="88192" y="6275962"/>
            <a:ext cx="2173219" cy="576064"/>
          </a:xfrm>
          <a:prstGeom prst="chevron">
            <a:avLst>
              <a:gd name="adj" fmla="val 31257"/>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182895" tIns="91448" rIns="182895" bIns="226373" rtlCol="0" anchor="ctr"/>
          <a:lstStyle/>
          <a:p>
            <a:pPr algn="ctr"/>
            <a:endParaRPr lang="en-US" sz="2701" dirty="0">
              <a:solidFill>
                <a:schemeClr val="bg1"/>
              </a:solidFill>
              <a:latin typeface="Roboto Regular"/>
              <a:cs typeface="Roboto Regular"/>
            </a:endParaRPr>
          </a:p>
        </p:txBody>
      </p:sp>
      <p:sp>
        <p:nvSpPr>
          <p:cNvPr id="6" name="Chevron 30">
            <a:extLst>
              <a:ext uri="{FF2B5EF4-FFF2-40B4-BE49-F238E27FC236}">
                <a16:creationId xmlns:a16="http://schemas.microsoft.com/office/drawing/2014/main" id="{0E29404B-1DDB-D849-AE12-38C7C0407259}"/>
              </a:ext>
            </a:extLst>
          </p:cNvPr>
          <p:cNvSpPr/>
          <p:nvPr/>
        </p:nvSpPr>
        <p:spPr>
          <a:xfrm>
            <a:off x="2398781" y="6281936"/>
            <a:ext cx="2173219" cy="576064"/>
          </a:xfrm>
          <a:prstGeom prst="chevron">
            <a:avLst>
              <a:gd name="adj" fmla="val 31257"/>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182895" tIns="91448" rIns="182895" bIns="226373" rtlCol="0" anchor="ctr"/>
          <a:lstStyle/>
          <a:p>
            <a:pPr algn="ctr"/>
            <a:endParaRPr lang="en-US" sz="2701" dirty="0">
              <a:solidFill>
                <a:schemeClr val="bg1"/>
              </a:solidFill>
              <a:latin typeface="Roboto Regular"/>
              <a:cs typeface="Roboto Regular"/>
            </a:endParaRPr>
          </a:p>
        </p:txBody>
      </p:sp>
      <p:sp>
        <p:nvSpPr>
          <p:cNvPr id="7" name="Chevron 31">
            <a:extLst>
              <a:ext uri="{FF2B5EF4-FFF2-40B4-BE49-F238E27FC236}">
                <a16:creationId xmlns:a16="http://schemas.microsoft.com/office/drawing/2014/main" id="{3FC7388C-3142-FD4B-870A-6B3713F18929}"/>
              </a:ext>
            </a:extLst>
          </p:cNvPr>
          <p:cNvSpPr/>
          <p:nvPr/>
        </p:nvSpPr>
        <p:spPr>
          <a:xfrm>
            <a:off x="4709370" y="6281936"/>
            <a:ext cx="2173219" cy="576064"/>
          </a:xfrm>
          <a:prstGeom prst="chevron">
            <a:avLst>
              <a:gd name="adj" fmla="val 31257"/>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182895" tIns="91448" rIns="182895" bIns="226373" rtlCol="0" anchor="ctr"/>
          <a:lstStyle/>
          <a:p>
            <a:pPr algn="ctr"/>
            <a:endParaRPr lang="en-US" sz="2701" dirty="0">
              <a:solidFill>
                <a:schemeClr val="bg1"/>
              </a:solidFill>
              <a:latin typeface="Roboto Regular"/>
              <a:cs typeface="Roboto Regular"/>
            </a:endParaRPr>
          </a:p>
        </p:txBody>
      </p:sp>
      <p:sp>
        <p:nvSpPr>
          <p:cNvPr id="8" name="Chevron 32">
            <a:extLst>
              <a:ext uri="{FF2B5EF4-FFF2-40B4-BE49-F238E27FC236}">
                <a16:creationId xmlns:a16="http://schemas.microsoft.com/office/drawing/2014/main" id="{18481C36-F378-8E42-B164-60F72BEDE47A}"/>
              </a:ext>
            </a:extLst>
          </p:cNvPr>
          <p:cNvSpPr/>
          <p:nvPr/>
        </p:nvSpPr>
        <p:spPr>
          <a:xfrm>
            <a:off x="7019960" y="6275962"/>
            <a:ext cx="2088232" cy="582038"/>
          </a:xfrm>
          <a:prstGeom prst="chevron">
            <a:avLst>
              <a:gd name="adj" fmla="val 31257"/>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182895" tIns="91448" rIns="182895" bIns="226373" rtlCol="0" anchor="ctr"/>
          <a:lstStyle/>
          <a:p>
            <a:pPr algn="ctr"/>
            <a:endParaRPr lang="en-US" sz="2701" dirty="0">
              <a:solidFill>
                <a:schemeClr val="bg1"/>
              </a:solidFill>
              <a:latin typeface="Roboto Regular"/>
              <a:cs typeface="Roboto Regular"/>
            </a:endParaRPr>
          </a:p>
        </p:txBody>
      </p:sp>
      <p:sp>
        <p:nvSpPr>
          <p:cNvPr id="10" name="Oval 20">
            <a:extLst>
              <a:ext uri="{FF2B5EF4-FFF2-40B4-BE49-F238E27FC236}">
                <a16:creationId xmlns:a16="http://schemas.microsoft.com/office/drawing/2014/main" id="{7B3E6E69-6637-9244-90E2-C83313E342E0}"/>
              </a:ext>
            </a:extLst>
          </p:cNvPr>
          <p:cNvSpPr/>
          <p:nvPr/>
        </p:nvSpPr>
        <p:spPr>
          <a:xfrm>
            <a:off x="88193" y="56235"/>
            <a:ext cx="1026804" cy="923765"/>
          </a:xfrm>
          <a:prstGeom prst="ellipse">
            <a:avLst/>
          </a:prstGeom>
          <a:noFill/>
          <a:ln w="69850">
            <a:solidFill>
              <a:schemeClr val="bg1">
                <a:lumMod val="75000"/>
                <a:alpha val="30000"/>
              </a:schemeClr>
            </a:solidFill>
          </a:ln>
          <a:effectLst/>
        </p:spPr>
        <p:style>
          <a:lnRef idx="1">
            <a:schemeClr val="accent1"/>
          </a:lnRef>
          <a:fillRef idx="3">
            <a:schemeClr val="accent1"/>
          </a:fillRef>
          <a:effectRef idx="2">
            <a:schemeClr val="accent1"/>
          </a:effectRef>
          <a:fontRef idx="minor">
            <a:schemeClr val="lt1"/>
          </a:fontRef>
        </p:style>
        <p:txBody>
          <a:bodyPr lIns="137168" tIns="68584" rIns="137168" bIns="68584" rtlCol="0" anchor="ctr"/>
          <a:lstStyle/>
          <a:p>
            <a:pPr algn="ctr"/>
            <a:endParaRPr lang="en-US" sz="2701">
              <a:latin typeface="Roboto Light"/>
            </a:endParaRPr>
          </a:p>
        </p:txBody>
      </p:sp>
      <p:sp>
        <p:nvSpPr>
          <p:cNvPr id="11" name="Arc 21">
            <a:extLst>
              <a:ext uri="{FF2B5EF4-FFF2-40B4-BE49-F238E27FC236}">
                <a16:creationId xmlns:a16="http://schemas.microsoft.com/office/drawing/2014/main" id="{62AAD9B6-13AF-2A42-8636-BF3B02037A66}"/>
              </a:ext>
            </a:extLst>
          </p:cNvPr>
          <p:cNvSpPr/>
          <p:nvPr/>
        </p:nvSpPr>
        <p:spPr>
          <a:xfrm>
            <a:off x="89884" y="57928"/>
            <a:ext cx="1025732" cy="922800"/>
          </a:xfrm>
          <a:prstGeom prst="arc">
            <a:avLst>
              <a:gd name="adj1" fmla="val 10766207"/>
              <a:gd name="adj2" fmla="val 0"/>
            </a:avLst>
          </a:prstGeom>
          <a:ln w="69850" cap="rnd">
            <a:solidFill>
              <a:schemeClr val="accent1"/>
            </a:solidFill>
          </a:ln>
        </p:spPr>
        <p:style>
          <a:lnRef idx="1">
            <a:schemeClr val="accent1"/>
          </a:lnRef>
          <a:fillRef idx="0">
            <a:schemeClr val="accent1"/>
          </a:fillRef>
          <a:effectRef idx="0">
            <a:schemeClr val="accent1"/>
          </a:effectRef>
          <a:fontRef idx="minor">
            <a:schemeClr val="tx1"/>
          </a:fontRef>
        </p:style>
        <p:txBody>
          <a:bodyPr lIns="137168" tIns="68584" rIns="137168" bIns="68584" rtlCol="0" anchor="ctr"/>
          <a:lstStyle/>
          <a:p>
            <a:pPr algn="ctr"/>
            <a:endParaRPr lang="en-US" sz="2701">
              <a:latin typeface="Roboto Light"/>
            </a:endParaRPr>
          </a:p>
        </p:txBody>
      </p:sp>
      <p:sp>
        <p:nvSpPr>
          <p:cNvPr id="12" name="Oval 22">
            <a:extLst>
              <a:ext uri="{FF2B5EF4-FFF2-40B4-BE49-F238E27FC236}">
                <a16:creationId xmlns:a16="http://schemas.microsoft.com/office/drawing/2014/main" id="{F98793BF-8819-8947-8457-EE4128EC3922}"/>
              </a:ext>
            </a:extLst>
          </p:cNvPr>
          <p:cNvSpPr/>
          <p:nvPr/>
        </p:nvSpPr>
        <p:spPr>
          <a:xfrm>
            <a:off x="1130099" y="75325"/>
            <a:ext cx="1026805" cy="923766"/>
          </a:xfrm>
          <a:prstGeom prst="ellipse">
            <a:avLst/>
          </a:prstGeom>
          <a:noFill/>
          <a:ln w="69850">
            <a:solidFill>
              <a:schemeClr val="bg1">
                <a:lumMod val="75000"/>
                <a:alpha val="30000"/>
              </a:schemeClr>
            </a:solidFill>
          </a:ln>
          <a:effectLst/>
        </p:spPr>
        <p:style>
          <a:lnRef idx="1">
            <a:schemeClr val="accent1"/>
          </a:lnRef>
          <a:fillRef idx="3">
            <a:schemeClr val="accent1"/>
          </a:fillRef>
          <a:effectRef idx="2">
            <a:schemeClr val="accent1"/>
          </a:effectRef>
          <a:fontRef idx="minor">
            <a:schemeClr val="lt1"/>
          </a:fontRef>
        </p:style>
        <p:txBody>
          <a:bodyPr lIns="137168" tIns="68584" rIns="137168" bIns="68584" rtlCol="0" anchor="ctr"/>
          <a:lstStyle/>
          <a:p>
            <a:pPr algn="ctr"/>
            <a:endParaRPr lang="en-US" sz="2701">
              <a:latin typeface="Roboto Light"/>
            </a:endParaRPr>
          </a:p>
        </p:txBody>
      </p:sp>
      <p:sp>
        <p:nvSpPr>
          <p:cNvPr id="13" name="Arc 23">
            <a:extLst>
              <a:ext uri="{FF2B5EF4-FFF2-40B4-BE49-F238E27FC236}">
                <a16:creationId xmlns:a16="http://schemas.microsoft.com/office/drawing/2014/main" id="{B0DAA991-25BC-D14D-B15A-C582130653B9}"/>
              </a:ext>
            </a:extLst>
          </p:cNvPr>
          <p:cNvSpPr/>
          <p:nvPr/>
        </p:nvSpPr>
        <p:spPr>
          <a:xfrm rot="10800000">
            <a:off x="1131791" y="77017"/>
            <a:ext cx="1025733" cy="922801"/>
          </a:xfrm>
          <a:prstGeom prst="arc">
            <a:avLst>
              <a:gd name="adj1" fmla="val 10766207"/>
              <a:gd name="adj2" fmla="val 0"/>
            </a:avLst>
          </a:prstGeom>
          <a:ln w="69850" cap="rnd">
            <a:solidFill>
              <a:schemeClr val="accent2"/>
            </a:solidFill>
          </a:ln>
        </p:spPr>
        <p:style>
          <a:lnRef idx="1">
            <a:schemeClr val="accent1"/>
          </a:lnRef>
          <a:fillRef idx="0">
            <a:schemeClr val="accent1"/>
          </a:fillRef>
          <a:effectRef idx="0">
            <a:schemeClr val="accent1"/>
          </a:effectRef>
          <a:fontRef idx="minor">
            <a:schemeClr val="tx1"/>
          </a:fontRef>
        </p:style>
        <p:txBody>
          <a:bodyPr lIns="137168" tIns="68584" rIns="137168" bIns="68584" rtlCol="0" anchor="ctr"/>
          <a:lstStyle/>
          <a:p>
            <a:pPr algn="ctr"/>
            <a:endParaRPr lang="en-US" sz="2701">
              <a:latin typeface="Roboto Light"/>
            </a:endParaRPr>
          </a:p>
        </p:txBody>
      </p:sp>
      <p:sp>
        <p:nvSpPr>
          <p:cNvPr id="14" name="Oval 24">
            <a:extLst>
              <a:ext uri="{FF2B5EF4-FFF2-40B4-BE49-F238E27FC236}">
                <a16:creationId xmlns:a16="http://schemas.microsoft.com/office/drawing/2014/main" id="{2CBA6848-31A4-E941-9231-FF59FDD43210}"/>
              </a:ext>
            </a:extLst>
          </p:cNvPr>
          <p:cNvSpPr/>
          <p:nvPr/>
        </p:nvSpPr>
        <p:spPr>
          <a:xfrm>
            <a:off x="2155510" y="84555"/>
            <a:ext cx="1026804" cy="923765"/>
          </a:xfrm>
          <a:prstGeom prst="ellipse">
            <a:avLst/>
          </a:prstGeom>
          <a:noFill/>
          <a:ln w="69850">
            <a:solidFill>
              <a:schemeClr val="bg1">
                <a:lumMod val="75000"/>
                <a:alpha val="30000"/>
              </a:schemeClr>
            </a:solidFill>
          </a:ln>
          <a:effectLst/>
        </p:spPr>
        <p:style>
          <a:lnRef idx="1">
            <a:schemeClr val="accent1"/>
          </a:lnRef>
          <a:fillRef idx="3">
            <a:schemeClr val="accent1"/>
          </a:fillRef>
          <a:effectRef idx="2">
            <a:schemeClr val="accent1"/>
          </a:effectRef>
          <a:fontRef idx="minor">
            <a:schemeClr val="lt1"/>
          </a:fontRef>
        </p:style>
        <p:txBody>
          <a:bodyPr lIns="137168" tIns="68584" rIns="137168" bIns="68584" rtlCol="0" anchor="ctr"/>
          <a:lstStyle/>
          <a:p>
            <a:pPr algn="ctr"/>
            <a:endParaRPr lang="en-US" sz="2701">
              <a:latin typeface="Roboto Light"/>
            </a:endParaRPr>
          </a:p>
        </p:txBody>
      </p:sp>
      <p:sp>
        <p:nvSpPr>
          <p:cNvPr id="15" name="Arc 25">
            <a:extLst>
              <a:ext uri="{FF2B5EF4-FFF2-40B4-BE49-F238E27FC236}">
                <a16:creationId xmlns:a16="http://schemas.microsoft.com/office/drawing/2014/main" id="{D6672B46-FEB3-FD4D-AA37-1DCD26532F64}"/>
              </a:ext>
            </a:extLst>
          </p:cNvPr>
          <p:cNvSpPr/>
          <p:nvPr/>
        </p:nvSpPr>
        <p:spPr>
          <a:xfrm>
            <a:off x="2157200" y="86248"/>
            <a:ext cx="1025732" cy="922800"/>
          </a:xfrm>
          <a:prstGeom prst="arc">
            <a:avLst>
              <a:gd name="adj1" fmla="val 10766207"/>
              <a:gd name="adj2" fmla="val 0"/>
            </a:avLst>
          </a:prstGeom>
          <a:ln w="69850" cap="rnd">
            <a:solidFill>
              <a:schemeClr val="accent3"/>
            </a:solidFill>
          </a:ln>
        </p:spPr>
        <p:style>
          <a:lnRef idx="1">
            <a:schemeClr val="accent1"/>
          </a:lnRef>
          <a:fillRef idx="0">
            <a:schemeClr val="accent1"/>
          </a:fillRef>
          <a:effectRef idx="0">
            <a:schemeClr val="accent1"/>
          </a:effectRef>
          <a:fontRef idx="minor">
            <a:schemeClr val="tx1"/>
          </a:fontRef>
        </p:style>
        <p:txBody>
          <a:bodyPr lIns="137168" tIns="68584" rIns="137168" bIns="68584" rtlCol="0" anchor="ctr"/>
          <a:lstStyle/>
          <a:p>
            <a:pPr algn="ctr"/>
            <a:endParaRPr lang="en-US" sz="2701">
              <a:latin typeface="Roboto Light"/>
            </a:endParaRPr>
          </a:p>
        </p:txBody>
      </p:sp>
      <p:sp>
        <p:nvSpPr>
          <p:cNvPr id="16" name="Oval 27">
            <a:extLst>
              <a:ext uri="{FF2B5EF4-FFF2-40B4-BE49-F238E27FC236}">
                <a16:creationId xmlns:a16="http://schemas.microsoft.com/office/drawing/2014/main" id="{A065E50E-09A0-BA41-9738-9222F7608BE3}"/>
              </a:ext>
            </a:extLst>
          </p:cNvPr>
          <p:cNvSpPr/>
          <p:nvPr/>
        </p:nvSpPr>
        <p:spPr>
          <a:xfrm>
            <a:off x="3195003" y="41133"/>
            <a:ext cx="1026804" cy="923766"/>
          </a:xfrm>
          <a:prstGeom prst="ellipse">
            <a:avLst/>
          </a:prstGeom>
          <a:noFill/>
          <a:ln w="69850">
            <a:solidFill>
              <a:schemeClr val="bg1">
                <a:lumMod val="75000"/>
                <a:alpha val="30000"/>
              </a:schemeClr>
            </a:solidFill>
          </a:ln>
          <a:effectLst/>
        </p:spPr>
        <p:style>
          <a:lnRef idx="1">
            <a:schemeClr val="accent1"/>
          </a:lnRef>
          <a:fillRef idx="3">
            <a:schemeClr val="accent1"/>
          </a:fillRef>
          <a:effectRef idx="2">
            <a:schemeClr val="accent1"/>
          </a:effectRef>
          <a:fontRef idx="minor">
            <a:schemeClr val="lt1"/>
          </a:fontRef>
        </p:style>
        <p:txBody>
          <a:bodyPr lIns="137168" tIns="68584" rIns="137168" bIns="68584" rtlCol="0" anchor="ctr"/>
          <a:lstStyle/>
          <a:p>
            <a:pPr algn="ctr"/>
            <a:endParaRPr lang="en-US" sz="2701">
              <a:latin typeface="Roboto Light"/>
            </a:endParaRPr>
          </a:p>
        </p:txBody>
      </p:sp>
      <p:sp>
        <p:nvSpPr>
          <p:cNvPr id="17" name="Arc 46">
            <a:extLst>
              <a:ext uri="{FF2B5EF4-FFF2-40B4-BE49-F238E27FC236}">
                <a16:creationId xmlns:a16="http://schemas.microsoft.com/office/drawing/2014/main" id="{C80286C0-E5CA-CB4F-9FDF-4062D1696FA1}"/>
              </a:ext>
            </a:extLst>
          </p:cNvPr>
          <p:cNvSpPr/>
          <p:nvPr/>
        </p:nvSpPr>
        <p:spPr>
          <a:xfrm rot="10800000">
            <a:off x="3196694" y="42825"/>
            <a:ext cx="1025732" cy="922801"/>
          </a:xfrm>
          <a:prstGeom prst="arc">
            <a:avLst>
              <a:gd name="adj1" fmla="val 10766207"/>
              <a:gd name="adj2" fmla="val 0"/>
            </a:avLst>
          </a:prstGeom>
          <a:ln w="69850" cap="rnd">
            <a:solidFill>
              <a:schemeClr val="accent4"/>
            </a:solidFill>
          </a:ln>
        </p:spPr>
        <p:style>
          <a:lnRef idx="1">
            <a:schemeClr val="accent1"/>
          </a:lnRef>
          <a:fillRef idx="0">
            <a:schemeClr val="accent1"/>
          </a:fillRef>
          <a:effectRef idx="0">
            <a:schemeClr val="accent1"/>
          </a:effectRef>
          <a:fontRef idx="minor">
            <a:schemeClr val="tx1"/>
          </a:fontRef>
        </p:style>
        <p:txBody>
          <a:bodyPr lIns="137168" tIns="68584" rIns="137168" bIns="68584" rtlCol="0" anchor="ctr"/>
          <a:lstStyle/>
          <a:p>
            <a:pPr algn="ctr"/>
            <a:endParaRPr lang="en-US" sz="2701">
              <a:latin typeface="Roboto Light"/>
            </a:endParaRPr>
          </a:p>
        </p:txBody>
      </p:sp>
    </p:spTree>
    <p:extLst>
      <p:ext uri="{BB962C8B-B14F-4D97-AF65-F5344CB8AC3E}">
        <p14:creationId xmlns:p14="http://schemas.microsoft.com/office/powerpoint/2010/main" val="23776190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21711" y="228603"/>
            <a:ext cx="8915897" cy="1325563"/>
          </a:xfrm>
        </p:spPr>
        <p:txBody>
          <a:bodyPr/>
          <a:lstStyle/>
          <a:p>
            <a:r>
              <a:rPr lang="en-US" altLang="ja-JP" dirty="0">
                <a:solidFill>
                  <a:schemeClr val="bg1"/>
                </a:solidFill>
              </a:rPr>
              <a:t>BLDC</a:t>
            </a:r>
            <a:r>
              <a:rPr lang="ja-JP" altLang="en-US">
                <a:solidFill>
                  <a:schemeClr val="bg1"/>
                </a:solidFill>
              </a:rPr>
              <a:t>モーターの故障検知</a:t>
            </a:r>
            <a:r>
              <a:rPr lang="en-US" altLang="ja-JP" dirty="0">
                <a:solidFill>
                  <a:schemeClr val="bg1"/>
                </a:solidFill>
              </a:rPr>
              <a:t> </a:t>
            </a:r>
            <a:r>
              <a:rPr lang="en-US" altLang="ja-JP" dirty="0"/>
              <a:t>[</a:t>
            </a:r>
            <a:r>
              <a:rPr lang="en" altLang="ja-JP" dirty="0"/>
              <a:t>Sreedhar</a:t>
            </a:r>
            <a:r>
              <a:rPr lang="en-US" altLang="ja-JP" dirty="0"/>
              <a:t>2011]</a:t>
            </a:r>
          </a:p>
        </p:txBody>
      </p:sp>
      <p:sp>
        <p:nvSpPr>
          <p:cNvPr id="16" name="コンテンツ プレースホルダー 2">
            <a:extLst>
              <a:ext uri="{FF2B5EF4-FFF2-40B4-BE49-F238E27FC236}">
                <a16:creationId xmlns:a16="http://schemas.microsoft.com/office/drawing/2014/main" id="{B65B0BCF-06FC-9944-8F92-81C611937A60}"/>
              </a:ext>
            </a:extLst>
          </p:cNvPr>
          <p:cNvSpPr>
            <a:spLocks noGrp="1"/>
          </p:cNvSpPr>
          <p:nvPr>
            <p:ph idx="1"/>
          </p:nvPr>
        </p:nvSpPr>
        <p:spPr>
          <a:xfrm>
            <a:off x="260781" y="1554166"/>
            <a:ext cx="8915897" cy="5657997"/>
          </a:xfrm>
        </p:spPr>
        <p:txBody>
          <a:bodyPr>
            <a:noAutofit/>
          </a:bodyPr>
          <a:lstStyle/>
          <a:p>
            <a:r>
              <a:rPr lang="ja-JP" altLang="en-US">
                <a:solidFill>
                  <a:schemeClr val="bg1"/>
                </a:solidFill>
              </a:rPr>
              <a:t>電流兆候解析の手法</a:t>
            </a:r>
            <a:endParaRPr lang="en-US" altLang="ja-JP" dirty="0">
              <a:solidFill>
                <a:schemeClr val="bg1"/>
              </a:solidFill>
            </a:endParaRPr>
          </a:p>
          <a:p>
            <a:pPr lvl="1"/>
            <a:r>
              <a:rPr lang="ja-JP" altLang="en-US" sz="2800">
                <a:solidFill>
                  <a:schemeClr val="bg1"/>
                </a:solidFill>
              </a:rPr>
              <a:t>低周波数帯の最大周波数成分の変化から故障検知</a:t>
            </a:r>
            <a:endParaRPr lang="en-US" altLang="ja-JP" sz="2800" dirty="0">
              <a:solidFill>
                <a:schemeClr val="bg1"/>
              </a:solidFill>
            </a:endParaRPr>
          </a:p>
          <a:p>
            <a:pPr marL="0" indent="0">
              <a:buNone/>
            </a:pPr>
            <a:endParaRPr lang="en-US" altLang="ja-JP" dirty="0">
              <a:solidFill>
                <a:schemeClr val="bg1"/>
              </a:solidFill>
            </a:endParaRPr>
          </a:p>
          <a:p>
            <a:pPr marL="0" indent="0">
              <a:buNone/>
            </a:pPr>
            <a:endParaRPr lang="en-US" altLang="ja-JP" sz="2400" dirty="0">
              <a:solidFill>
                <a:schemeClr val="bg1"/>
              </a:solidFill>
            </a:endParaRPr>
          </a:p>
          <a:p>
            <a:endParaRPr lang="en-US" altLang="ja-JP" dirty="0">
              <a:solidFill>
                <a:schemeClr val="bg1"/>
              </a:solidFill>
            </a:endParaRPr>
          </a:p>
          <a:p>
            <a:pPr lvl="1"/>
            <a:endParaRPr lang="en-US" altLang="ja-JP" dirty="0">
              <a:solidFill>
                <a:schemeClr val="bg1"/>
              </a:solidFill>
            </a:endParaRPr>
          </a:p>
          <a:p>
            <a:pPr marL="457200" lvl="1" indent="0">
              <a:buNone/>
            </a:pPr>
            <a:endParaRPr lang="en-US" altLang="ja-JP" dirty="0">
              <a:solidFill>
                <a:schemeClr val="bg1"/>
              </a:solidFill>
            </a:endParaRPr>
          </a:p>
          <a:p>
            <a:r>
              <a:rPr lang="ja-JP" altLang="en-US">
                <a:solidFill>
                  <a:srgbClr val="53BF71"/>
                </a:solidFill>
              </a:rPr>
              <a:t>最大周波数成分が増加を利用し故障検知</a:t>
            </a:r>
            <a:endParaRPr lang="en-US" altLang="ja-JP" dirty="0">
              <a:solidFill>
                <a:schemeClr val="bg1"/>
              </a:solidFill>
            </a:endParaRPr>
          </a:p>
          <a:p>
            <a:r>
              <a:rPr lang="en-US" altLang="ja-JP" sz="3100" dirty="0">
                <a:solidFill>
                  <a:srgbClr val="FA9809"/>
                </a:solidFill>
              </a:rPr>
              <a:t>PWM</a:t>
            </a:r>
            <a:r>
              <a:rPr lang="ja-JP" altLang="en-US" sz="3100">
                <a:solidFill>
                  <a:srgbClr val="FA9809"/>
                </a:solidFill>
              </a:rPr>
              <a:t>信号の</a:t>
            </a:r>
            <a:r>
              <a:rPr lang="en-US" altLang="ja-JP" sz="3100" dirty="0">
                <a:solidFill>
                  <a:srgbClr val="FA9809"/>
                </a:solidFill>
              </a:rPr>
              <a:t>duty</a:t>
            </a:r>
            <a:r>
              <a:rPr lang="ja-JP" altLang="en-US" sz="3100">
                <a:solidFill>
                  <a:srgbClr val="FA9809"/>
                </a:solidFill>
              </a:rPr>
              <a:t>比の変化に対応していない</a:t>
            </a:r>
            <a:endParaRPr lang="en-US" altLang="ja-JP" sz="3100" dirty="0">
              <a:solidFill>
                <a:srgbClr val="FA9809"/>
              </a:solidFill>
            </a:endParaRPr>
          </a:p>
          <a:p>
            <a:r>
              <a:rPr lang="ja-JP" altLang="en-US" sz="3100">
                <a:solidFill>
                  <a:srgbClr val="FA9809"/>
                </a:solidFill>
              </a:rPr>
              <a:t>周波数解析の計算量が多いためオフライン</a:t>
            </a:r>
            <a:endParaRPr lang="en-US" altLang="ja-JP" sz="3100" dirty="0">
              <a:solidFill>
                <a:srgbClr val="FA9809"/>
              </a:solidFill>
            </a:endParaRPr>
          </a:p>
          <a:p>
            <a:pPr lvl="1"/>
            <a:endParaRPr lang="en-US" altLang="ja-JP" dirty="0">
              <a:solidFill>
                <a:schemeClr val="bg1"/>
              </a:solidFill>
            </a:endParaRPr>
          </a:p>
          <a:p>
            <a:pPr lvl="1"/>
            <a:endParaRPr lang="en-US" altLang="ja-JP" dirty="0">
              <a:solidFill>
                <a:srgbClr val="0070C0"/>
              </a:solidFill>
            </a:endParaRPr>
          </a:p>
        </p:txBody>
      </p:sp>
      <p:sp>
        <p:nvSpPr>
          <p:cNvPr id="24" name="テキスト ボックス 23">
            <a:extLst>
              <a:ext uri="{FF2B5EF4-FFF2-40B4-BE49-F238E27FC236}">
                <a16:creationId xmlns:a16="http://schemas.microsoft.com/office/drawing/2014/main" id="{A4056E69-1C01-DA47-9AFC-D2A9A2C297F5}"/>
              </a:ext>
            </a:extLst>
          </p:cNvPr>
          <p:cNvSpPr txBox="1"/>
          <p:nvPr/>
        </p:nvSpPr>
        <p:spPr>
          <a:xfrm>
            <a:off x="10096500" y="5435600"/>
            <a:ext cx="184731" cy="369332"/>
          </a:xfrm>
          <a:prstGeom prst="rect">
            <a:avLst/>
          </a:prstGeom>
          <a:noFill/>
        </p:spPr>
        <p:txBody>
          <a:bodyPr wrap="none" rtlCol="0">
            <a:spAutoFit/>
          </a:bodyPr>
          <a:lstStyle/>
          <a:p>
            <a:endParaRPr kumimoji="1" lang="ja-JP" altLang="en-US"/>
          </a:p>
        </p:txBody>
      </p:sp>
      <p:graphicFrame>
        <p:nvGraphicFramePr>
          <p:cNvPr id="10" name="表 9">
            <a:extLst>
              <a:ext uri="{FF2B5EF4-FFF2-40B4-BE49-F238E27FC236}">
                <a16:creationId xmlns:a16="http://schemas.microsoft.com/office/drawing/2014/main" id="{1AD802DA-992C-7F45-AEB4-32FB190166B5}"/>
              </a:ext>
            </a:extLst>
          </p:cNvPr>
          <p:cNvGraphicFramePr>
            <a:graphicFrameLocks noGrp="1"/>
          </p:cNvGraphicFramePr>
          <p:nvPr>
            <p:extLst>
              <p:ext uri="{D42A27DB-BD31-4B8C-83A1-F6EECF244321}">
                <p14:modId xmlns:p14="http://schemas.microsoft.com/office/powerpoint/2010/main" val="1506481522"/>
              </p:ext>
            </p:extLst>
          </p:nvPr>
        </p:nvGraphicFramePr>
        <p:xfrm>
          <a:off x="723406" y="3093863"/>
          <a:ext cx="6696744" cy="1056118"/>
        </p:xfrm>
        <a:graphic>
          <a:graphicData uri="http://schemas.openxmlformats.org/drawingml/2006/table">
            <a:tbl>
              <a:tblPr firstRow="1" bandRow="1">
                <a:tableStyleId>{125E5076-3810-47DD-B79F-674D7AD40C01}</a:tableStyleId>
              </a:tblPr>
              <a:tblGrid>
                <a:gridCol w="2493341">
                  <a:extLst>
                    <a:ext uri="{9D8B030D-6E8A-4147-A177-3AD203B41FA5}">
                      <a16:colId xmlns:a16="http://schemas.microsoft.com/office/drawing/2014/main" val="1521778035"/>
                    </a:ext>
                  </a:extLst>
                </a:gridCol>
                <a:gridCol w="1275229">
                  <a:extLst>
                    <a:ext uri="{9D8B030D-6E8A-4147-A177-3AD203B41FA5}">
                      <a16:colId xmlns:a16="http://schemas.microsoft.com/office/drawing/2014/main" val="2101270217"/>
                    </a:ext>
                  </a:extLst>
                </a:gridCol>
                <a:gridCol w="1464087">
                  <a:extLst>
                    <a:ext uri="{9D8B030D-6E8A-4147-A177-3AD203B41FA5}">
                      <a16:colId xmlns:a16="http://schemas.microsoft.com/office/drawing/2014/main" val="403884379"/>
                    </a:ext>
                  </a:extLst>
                </a:gridCol>
                <a:gridCol w="1464087">
                  <a:extLst>
                    <a:ext uri="{9D8B030D-6E8A-4147-A177-3AD203B41FA5}">
                      <a16:colId xmlns:a16="http://schemas.microsoft.com/office/drawing/2014/main" val="3347904927"/>
                    </a:ext>
                  </a:extLst>
                </a:gridCol>
              </a:tblGrid>
              <a:tr h="528059">
                <a:tc>
                  <a:txBody>
                    <a:bodyPr/>
                    <a:lstStyle/>
                    <a:p>
                      <a:pPr algn="l"/>
                      <a:r>
                        <a:rPr kumimoji="1" lang="ja-JP" altLang="en-US" sz="2400">
                          <a:solidFill>
                            <a:srgbClr val="1F2E47"/>
                          </a:solidFill>
                        </a:rPr>
                        <a:t>モーターの状態</a:t>
                      </a:r>
                    </a:p>
                  </a:txBody>
                  <a:tcPr>
                    <a:lnR w="38100" cap="flat" cmpd="sng" algn="ctr">
                      <a:solidFill>
                        <a:schemeClr val="bg2"/>
                      </a:solidFill>
                      <a:prstDash val="solid"/>
                      <a:round/>
                      <a:headEnd type="none" w="med" len="med"/>
                      <a:tailEnd type="none" w="med" len="med"/>
                    </a:lnR>
                  </a:tcPr>
                </a:tc>
                <a:tc>
                  <a:txBody>
                    <a:bodyPr/>
                    <a:lstStyle/>
                    <a:p>
                      <a:pPr algn="ctr"/>
                      <a:r>
                        <a:rPr kumimoji="1" lang="en-US" altLang="ja-JP" sz="2400" dirty="0">
                          <a:solidFill>
                            <a:srgbClr val="1F2E47"/>
                          </a:solidFill>
                        </a:rPr>
                        <a:t>health</a:t>
                      </a:r>
                      <a:endParaRPr kumimoji="1" lang="ja-JP" altLang="en-US" sz="2400">
                        <a:solidFill>
                          <a:srgbClr val="1F2E47"/>
                        </a:solidFill>
                      </a:endParaRPr>
                    </a:p>
                  </a:txBody>
                  <a:tcPr>
                    <a:lnL w="38100" cap="flat" cmpd="sng" algn="ctr">
                      <a:solidFill>
                        <a:schemeClr val="bg2"/>
                      </a:solidFill>
                      <a:prstDash val="solid"/>
                      <a:round/>
                      <a:headEnd type="none" w="med" len="med"/>
                      <a:tailEnd type="none" w="med" len="med"/>
                    </a:lnL>
                  </a:tcPr>
                </a:tc>
                <a:tc>
                  <a:txBody>
                    <a:bodyPr/>
                    <a:lstStyle/>
                    <a:p>
                      <a:pPr algn="ctr"/>
                      <a:r>
                        <a:rPr kumimoji="1" lang="en-US" altLang="ja-JP" sz="2400" dirty="0">
                          <a:solidFill>
                            <a:srgbClr val="1F2E47"/>
                          </a:solidFill>
                        </a:rPr>
                        <a:t>G1</a:t>
                      </a:r>
                      <a:endParaRPr kumimoji="1" lang="ja-JP" altLang="en-US" sz="2400">
                        <a:solidFill>
                          <a:srgbClr val="1F2E47"/>
                        </a:solidFill>
                      </a:endParaRPr>
                    </a:p>
                  </a:txBody>
                  <a:tcPr/>
                </a:tc>
                <a:tc>
                  <a:txBody>
                    <a:bodyPr/>
                    <a:lstStyle/>
                    <a:p>
                      <a:pPr algn="ctr"/>
                      <a:r>
                        <a:rPr kumimoji="1" lang="en-US" altLang="ja-JP" sz="2400" dirty="0">
                          <a:solidFill>
                            <a:srgbClr val="1F2E47"/>
                          </a:solidFill>
                        </a:rPr>
                        <a:t>G2</a:t>
                      </a:r>
                      <a:endParaRPr kumimoji="1" lang="ja-JP" altLang="en-US" sz="2400">
                        <a:solidFill>
                          <a:srgbClr val="1F2E47"/>
                        </a:solidFill>
                      </a:endParaRPr>
                    </a:p>
                  </a:txBody>
                  <a:tcPr/>
                </a:tc>
                <a:extLst>
                  <a:ext uri="{0D108BD9-81ED-4DB2-BD59-A6C34878D82A}">
                    <a16:rowId xmlns:a16="http://schemas.microsoft.com/office/drawing/2014/main" val="3313197686"/>
                  </a:ext>
                </a:extLst>
              </a:tr>
              <a:tr h="528059">
                <a:tc>
                  <a:txBody>
                    <a:bodyPr/>
                    <a:lstStyle/>
                    <a:p>
                      <a:pPr algn="l"/>
                      <a:r>
                        <a:rPr kumimoji="1" lang="ja-JP" altLang="en-US" sz="2400"/>
                        <a:t>最大周波数成分</a:t>
                      </a:r>
                    </a:p>
                  </a:txBody>
                  <a:tcPr>
                    <a:lnR w="38100" cap="flat" cmpd="sng" algn="ctr">
                      <a:solidFill>
                        <a:schemeClr val="bg2"/>
                      </a:solidFill>
                      <a:prstDash val="solid"/>
                      <a:round/>
                      <a:headEnd type="none" w="med" len="med"/>
                      <a:tailEnd type="none" w="med" len="med"/>
                    </a:lnR>
                  </a:tcPr>
                </a:tc>
                <a:tc>
                  <a:txBody>
                    <a:bodyPr/>
                    <a:lstStyle/>
                    <a:p>
                      <a:pPr algn="r"/>
                      <a:r>
                        <a:rPr kumimoji="1" lang="en-US" altLang="ja-JP" sz="2400" dirty="0"/>
                        <a:t>28.50</a:t>
                      </a:r>
                      <a:endParaRPr kumimoji="1" lang="ja-JP" altLang="en-US" sz="2400"/>
                    </a:p>
                  </a:txBody>
                  <a:tcPr>
                    <a:lnL w="38100" cap="flat" cmpd="sng" algn="ctr">
                      <a:solidFill>
                        <a:schemeClr val="bg2"/>
                      </a:solidFill>
                      <a:prstDash val="solid"/>
                      <a:round/>
                      <a:headEnd type="none" w="med" len="med"/>
                      <a:tailEnd type="none" w="med" len="med"/>
                    </a:lnL>
                  </a:tcPr>
                </a:tc>
                <a:tc>
                  <a:txBody>
                    <a:bodyPr/>
                    <a:lstStyle/>
                    <a:p>
                      <a:pPr algn="r"/>
                      <a:r>
                        <a:rPr kumimoji="1" lang="en-US" altLang="ja-JP" sz="2400" dirty="0"/>
                        <a:t>33.47</a:t>
                      </a:r>
                      <a:endParaRPr kumimoji="1" lang="ja-JP" altLang="en-US" sz="2400"/>
                    </a:p>
                  </a:txBody>
                  <a:tcPr/>
                </a:tc>
                <a:tc>
                  <a:txBody>
                    <a:bodyPr/>
                    <a:lstStyle/>
                    <a:p>
                      <a:pPr algn="r"/>
                      <a:r>
                        <a:rPr kumimoji="1" lang="en-US" altLang="ja-JP" sz="2400" dirty="0"/>
                        <a:t>86.18</a:t>
                      </a:r>
                      <a:endParaRPr kumimoji="1" lang="ja-JP" altLang="en-US" sz="2400"/>
                    </a:p>
                  </a:txBody>
                  <a:tcPr/>
                </a:tc>
                <a:extLst>
                  <a:ext uri="{0D108BD9-81ED-4DB2-BD59-A6C34878D82A}">
                    <a16:rowId xmlns:a16="http://schemas.microsoft.com/office/drawing/2014/main" val="3097621785"/>
                  </a:ext>
                </a:extLst>
              </a:tr>
            </a:tbl>
          </a:graphicData>
        </a:graphic>
      </p:graphicFrame>
      <p:sp>
        <p:nvSpPr>
          <p:cNvPr id="23" name="Right Arrow 33">
            <a:extLst>
              <a:ext uri="{FF2B5EF4-FFF2-40B4-BE49-F238E27FC236}">
                <a16:creationId xmlns:a16="http://schemas.microsoft.com/office/drawing/2014/main" id="{30B4E1A1-6F11-424C-8DD4-4FF3AE0DC5AB}"/>
              </a:ext>
            </a:extLst>
          </p:cNvPr>
          <p:cNvSpPr/>
          <p:nvPr/>
        </p:nvSpPr>
        <p:spPr>
          <a:xfrm>
            <a:off x="3601999" y="4164533"/>
            <a:ext cx="3546902" cy="720080"/>
          </a:xfrm>
          <a:prstGeom prst="rightArrow">
            <a:avLst/>
          </a:prstGeom>
          <a:solidFill>
            <a:srgbClr val="FA9809"/>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lIns="137168" tIns="68584" rIns="137168" bIns="68584" rtlCol="0" anchor="ctr"/>
          <a:lstStyle/>
          <a:p>
            <a:pPr algn="ctr"/>
            <a:r>
              <a:rPr lang="en-US" sz="2400" dirty="0" err="1">
                <a:solidFill>
                  <a:srgbClr val="FFFFFF"/>
                </a:solidFill>
                <a:latin typeface="Hiragino Maru Gothic Pro W4" panose="020F0400000000000000" pitchFamily="34" charset="-128"/>
                <a:ea typeface="Hiragino Maru Gothic Pro W4" panose="020F0400000000000000" pitchFamily="34" charset="-128"/>
              </a:rPr>
              <a:t>増加</a:t>
            </a:r>
            <a:endParaRPr lang="en-US" sz="2800" dirty="0">
              <a:solidFill>
                <a:srgbClr val="FFFFFF"/>
              </a:solidFill>
              <a:latin typeface="Hiragino Maru Gothic Pro W4" panose="020F0400000000000000" pitchFamily="34" charset="-128"/>
              <a:ea typeface="Hiragino Maru Gothic Pro W4" panose="020F0400000000000000" pitchFamily="34" charset="-128"/>
            </a:endParaRPr>
          </a:p>
        </p:txBody>
      </p:sp>
      <p:sp>
        <p:nvSpPr>
          <p:cNvPr id="3" name="テキスト ボックス 2">
            <a:extLst>
              <a:ext uri="{FF2B5EF4-FFF2-40B4-BE49-F238E27FC236}">
                <a16:creationId xmlns:a16="http://schemas.microsoft.com/office/drawing/2014/main" id="{9910E4C2-0639-B24F-97A8-68FAAE863897}"/>
              </a:ext>
            </a:extLst>
          </p:cNvPr>
          <p:cNvSpPr txBox="1"/>
          <p:nvPr/>
        </p:nvSpPr>
        <p:spPr>
          <a:xfrm>
            <a:off x="845342" y="4250423"/>
            <a:ext cx="2374833" cy="407328"/>
          </a:xfrm>
          <a:prstGeom prst="rect">
            <a:avLst/>
          </a:prstGeom>
          <a:noFill/>
        </p:spPr>
        <p:txBody>
          <a:bodyPr wrap="square" rtlCol="0">
            <a:spAutoFit/>
          </a:bodyPr>
          <a:lstStyle/>
          <a:p>
            <a:r>
              <a:rPr kumimoji="1" lang="ja-JP" altLang="en-US" sz="2000"/>
              <a:t>周波数</a:t>
            </a:r>
            <a:r>
              <a:rPr kumimoji="1" lang="en-US" altLang="ja-JP" sz="2000" dirty="0"/>
              <a:t>: 0-50Hz</a:t>
            </a:r>
            <a:endParaRPr kumimoji="1" lang="ja-JP" altLang="en-US" sz="2000"/>
          </a:p>
        </p:txBody>
      </p:sp>
      <p:sp>
        <p:nvSpPr>
          <p:cNvPr id="5" name="正方形/長方形 4">
            <a:extLst>
              <a:ext uri="{FF2B5EF4-FFF2-40B4-BE49-F238E27FC236}">
                <a16:creationId xmlns:a16="http://schemas.microsoft.com/office/drawing/2014/main" id="{B96F2CAD-4CC2-A44B-AB66-93D26C0AFBEC}"/>
              </a:ext>
            </a:extLst>
          </p:cNvPr>
          <p:cNvSpPr/>
          <p:nvPr/>
        </p:nvSpPr>
        <p:spPr>
          <a:xfrm>
            <a:off x="611560" y="2636912"/>
            <a:ext cx="7470576" cy="461665"/>
          </a:xfrm>
          <a:prstGeom prst="rect">
            <a:avLst/>
          </a:prstGeom>
        </p:spPr>
        <p:txBody>
          <a:bodyPr wrap="square">
            <a:spAutoFit/>
          </a:bodyPr>
          <a:lstStyle/>
          <a:p>
            <a:r>
              <a:rPr lang="en-US" altLang="ja-JP" sz="2400" dirty="0">
                <a:solidFill>
                  <a:schemeClr val="bg1"/>
                </a:solidFill>
              </a:rPr>
              <a:t>G1: </a:t>
            </a:r>
            <a:r>
              <a:rPr lang="ja-JP" altLang="en-US" sz="2400">
                <a:solidFill>
                  <a:schemeClr val="bg1"/>
                </a:solidFill>
              </a:rPr>
              <a:t>歯車の歯こぼれが</a:t>
            </a:r>
            <a:r>
              <a:rPr lang="en-US" altLang="ja-JP" sz="2400" dirty="0">
                <a:solidFill>
                  <a:schemeClr val="bg1"/>
                </a:solidFill>
              </a:rPr>
              <a:t>1</a:t>
            </a:r>
            <a:r>
              <a:rPr lang="ja-JP" altLang="en-US" sz="2400">
                <a:solidFill>
                  <a:schemeClr val="bg1"/>
                </a:solidFill>
              </a:rPr>
              <a:t>箇所</a:t>
            </a:r>
            <a:r>
              <a:rPr lang="en-US" altLang="ja-JP" sz="2400" dirty="0">
                <a:solidFill>
                  <a:schemeClr val="bg1"/>
                </a:solidFill>
              </a:rPr>
              <a:t>, G2: 2</a:t>
            </a:r>
            <a:r>
              <a:rPr lang="ja-JP" altLang="en-US" sz="2400">
                <a:solidFill>
                  <a:schemeClr val="bg1"/>
                </a:solidFill>
              </a:rPr>
              <a:t>箇所</a:t>
            </a:r>
            <a:endParaRPr lang="en-US" altLang="ja-JP" sz="2400" dirty="0">
              <a:solidFill>
                <a:schemeClr val="bg1"/>
              </a:solidFill>
            </a:endParaRPr>
          </a:p>
        </p:txBody>
      </p:sp>
    </p:spTree>
    <p:extLst>
      <p:ext uri="{BB962C8B-B14F-4D97-AF65-F5344CB8AC3E}">
        <p14:creationId xmlns:p14="http://schemas.microsoft.com/office/powerpoint/2010/main" val="41237225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本研究</a:t>
            </a:r>
            <a:endParaRPr lang="ja-JP" altLang="en-US" dirty="0"/>
          </a:p>
        </p:txBody>
      </p:sp>
      <p:sp>
        <p:nvSpPr>
          <p:cNvPr id="5" name="テキスト ボックス 4">
            <a:extLst>
              <a:ext uri="{FF2B5EF4-FFF2-40B4-BE49-F238E27FC236}">
                <a16:creationId xmlns:a16="http://schemas.microsoft.com/office/drawing/2014/main" id="{84830FDD-4D26-BF47-9570-DDEC024BE26A}"/>
              </a:ext>
            </a:extLst>
          </p:cNvPr>
          <p:cNvSpPr txBox="1"/>
          <p:nvPr/>
        </p:nvSpPr>
        <p:spPr>
          <a:xfrm>
            <a:off x="323528" y="4725144"/>
            <a:ext cx="7488832" cy="1077218"/>
          </a:xfrm>
          <a:prstGeom prst="rect">
            <a:avLst/>
          </a:prstGeom>
          <a:noFill/>
        </p:spPr>
        <p:txBody>
          <a:bodyPr wrap="square" rtlCol="0">
            <a:spAutoFit/>
          </a:bodyPr>
          <a:lstStyle/>
          <a:p>
            <a:pPr algn="ctr"/>
            <a:r>
              <a:rPr kumimoji="1" lang="ja-JP" altLang="en-US" sz="3200">
                <a:solidFill>
                  <a:srgbClr val="53BF71"/>
                </a:solidFill>
                <a:latin typeface="Hiragino Maru Gothic Pro W4" panose="020F0400000000000000" pitchFamily="34" charset="-128"/>
                <a:ea typeface="Hiragino Maru Gothic Pro W4" panose="020F0400000000000000" pitchFamily="34" charset="-128"/>
              </a:rPr>
              <a:t>オンライン故障検知</a:t>
            </a:r>
            <a:endParaRPr kumimoji="1" lang="en-US" altLang="ja-JP" sz="3200" dirty="0">
              <a:solidFill>
                <a:srgbClr val="53BF71"/>
              </a:solidFill>
              <a:latin typeface="Hiragino Maru Gothic Pro W4" panose="020F0400000000000000" pitchFamily="34" charset="-128"/>
              <a:ea typeface="Hiragino Maru Gothic Pro W4" panose="020F0400000000000000" pitchFamily="34" charset="-128"/>
            </a:endParaRPr>
          </a:p>
          <a:p>
            <a:pPr algn="ctr"/>
            <a:r>
              <a:rPr kumimoji="1" lang="en-US" altLang="ja-JP" sz="3200" dirty="0">
                <a:solidFill>
                  <a:srgbClr val="53BF71"/>
                </a:solidFill>
                <a:latin typeface="Hiragino Maru Gothic Pro W4" panose="020F0400000000000000" pitchFamily="34" charset="-128"/>
                <a:ea typeface="Hiragino Maru Gothic Pro W4" panose="020F0400000000000000" pitchFamily="34" charset="-128"/>
              </a:rPr>
              <a:t>PWM</a:t>
            </a:r>
            <a:r>
              <a:rPr kumimoji="1" lang="ja-JP" altLang="en-US" sz="3200">
                <a:solidFill>
                  <a:srgbClr val="53BF71"/>
                </a:solidFill>
                <a:latin typeface="Hiragino Maru Gothic Pro W4" panose="020F0400000000000000" pitchFamily="34" charset="-128"/>
                <a:ea typeface="Hiragino Maru Gothic Pro W4" panose="020F0400000000000000" pitchFamily="34" charset="-128"/>
              </a:rPr>
              <a:t>信号の</a:t>
            </a:r>
            <a:r>
              <a:rPr kumimoji="1" lang="en-US" altLang="ja-JP" sz="3200" dirty="0">
                <a:solidFill>
                  <a:srgbClr val="53BF71"/>
                </a:solidFill>
                <a:latin typeface="Hiragino Maru Gothic Pro W4" panose="020F0400000000000000" pitchFamily="34" charset="-128"/>
                <a:ea typeface="Hiragino Maru Gothic Pro W4" panose="020F0400000000000000" pitchFamily="34" charset="-128"/>
              </a:rPr>
              <a:t>duty</a:t>
            </a:r>
            <a:r>
              <a:rPr kumimoji="1" lang="ja-JP" altLang="en-US" sz="3200">
                <a:solidFill>
                  <a:srgbClr val="53BF71"/>
                </a:solidFill>
                <a:latin typeface="Hiragino Maru Gothic Pro W4" panose="020F0400000000000000" pitchFamily="34" charset="-128"/>
                <a:ea typeface="Hiragino Maru Gothic Pro W4" panose="020F0400000000000000" pitchFamily="34" charset="-128"/>
              </a:rPr>
              <a:t>比に応じた故障検知</a:t>
            </a:r>
            <a:endParaRPr kumimoji="1" lang="en-US" altLang="ja-JP" sz="3200" dirty="0">
              <a:solidFill>
                <a:srgbClr val="53BF71"/>
              </a:solidFill>
              <a:latin typeface="Hiragino Maru Gothic Pro W4" panose="020F0400000000000000" pitchFamily="34" charset="-128"/>
              <a:ea typeface="Hiragino Maru Gothic Pro W4" panose="020F0400000000000000" pitchFamily="34" charset="-128"/>
            </a:endParaRPr>
          </a:p>
        </p:txBody>
      </p:sp>
      <p:sp>
        <p:nvSpPr>
          <p:cNvPr id="6" name="右矢印 5">
            <a:extLst>
              <a:ext uri="{FF2B5EF4-FFF2-40B4-BE49-F238E27FC236}">
                <a16:creationId xmlns:a16="http://schemas.microsoft.com/office/drawing/2014/main" id="{851A419F-D62B-2642-A6F8-1A66BB6C3739}"/>
              </a:ext>
            </a:extLst>
          </p:cNvPr>
          <p:cNvSpPr/>
          <p:nvPr/>
        </p:nvSpPr>
        <p:spPr>
          <a:xfrm rot="5400000">
            <a:off x="3701473" y="3939487"/>
            <a:ext cx="732942" cy="576064"/>
          </a:xfrm>
          <a:prstGeom prst="rightArrow">
            <a:avLst/>
          </a:prstGeom>
          <a:solidFill>
            <a:srgbClr val="53BF71"/>
          </a:solidFill>
          <a:ln>
            <a:solidFill>
              <a:srgbClr val="FFFFFF"/>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ln>
                <a:solidFill>
                  <a:srgbClr val="53BF71"/>
                </a:solidFill>
              </a:ln>
              <a:solidFill>
                <a:srgbClr val="1F2E47"/>
              </a:solidFill>
            </a:endParaRPr>
          </a:p>
        </p:txBody>
      </p:sp>
      <p:sp>
        <p:nvSpPr>
          <p:cNvPr id="8" name="コンテンツ プレースホルダー 2">
            <a:extLst>
              <a:ext uri="{FF2B5EF4-FFF2-40B4-BE49-F238E27FC236}">
                <a16:creationId xmlns:a16="http://schemas.microsoft.com/office/drawing/2014/main" id="{0CD5F89F-BE05-D74E-8E57-505AE1710D12}"/>
              </a:ext>
            </a:extLst>
          </p:cNvPr>
          <p:cNvSpPr txBox="1">
            <a:spLocks/>
          </p:cNvSpPr>
          <p:nvPr/>
        </p:nvSpPr>
        <p:spPr>
          <a:xfrm>
            <a:off x="179512" y="1733417"/>
            <a:ext cx="9145016" cy="267547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Wingdings" pitchFamily="2" charset="2"/>
              <a:buChar char="n"/>
              <a:defRPr kumimoji="1" sz="3000" b="0" i="0" kern="1200">
                <a:solidFill>
                  <a:schemeClr val="tx1"/>
                </a:solidFill>
                <a:latin typeface="Hiragino Maru Gothic Pro W4" panose="020F0400000000000000" pitchFamily="34" charset="-128"/>
                <a:ea typeface="Hiragino Maru Gothic Pro W4" panose="020F0400000000000000" pitchFamily="34" charset="-128"/>
                <a:cs typeface="+mn-cs"/>
              </a:defRPr>
            </a:lvl1pPr>
            <a:lvl2pPr marL="685800" indent="-228600" algn="l" defTabSz="914400" rtl="0" eaLnBrk="1" latinLnBrk="0" hangingPunct="1">
              <a:lnSpc>
                <a:spcPct val="90000"/>
              </a:lnSpc>
              <a:spcBef>
                <a:spcPts val="500"/>
              </a:spcBef>
              <a:buFont typeface="Wingdings" pitchFamily="2" charset="2"/>
              <a:buChar char="u"/>
              <a:defRPr kumimoji="1" sz="2400" b="0" i="0" kern="1200">
                <a:solidFill>
                  <a:schemeClr val="tx1"/>
                </a:solidFill>
                <a:latin typeface="Hiragino Maru Gothic Pro W4" panose="020F0400000000000000" pitchFamily="34" charset="-128"/>
                <a:ea typeface="Hiragino Maru Gothic Pro W4" panose="020F0400000000000000" pitchFamily="34"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400" b="0" i="0" kern="1200">
                <a:solidFill>
                  <a:schemeClr val="tx1"/>
                </a:solidFill>
                <a:latin typeface="Hiragino Maru Gothic Pro W4" panose="020F0400000000000000" pitchFamily="34" charset="-128"/>
                <a:ea typeface="Hiragino Maru Gothic Pro W4" panose="020F0400000000000000" pitchFamily="34"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2400" b="0" i="0" kern="1200">
                <a:solidFill>
                  <a:schemeClr val="tx1"/>
                </a:solidFill>
                <a:latin typeface="Hiragino Maru Gothic Pro W4" panose="020F0400000000000000" pitchFamily="34" charset="-128"/>
                <a:ea typeface="Hiragino Maru Gothic Pro W4" panose="020F0400000000000000" pitchFamily="34"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2400" b="0" i="0" kern="1200">
                <a:solidFill>
                  <a:schemeClr val="tx1"/>
                </a:solidFill>
                <a:latin typeface="Hiragino Maru Gothic Pro W4" panose="020F0400000000000000" pitchFamily="34" charset="-128"/>
                <a:ea typeface="Hiragino Maru Gothic Pro W4" panose="020F0400000000000000"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Wingdings" pitchFamily="2" charset="2"/>
              <a:buNone/>
            </a:pPr>
            <a:r>
              <a:rPr lang="ja-JP" altLang="en-US"/>
              <a:t>電流兆候解析に基づく</a:t>
            </a:r>
            <a:br>
              <a:rPr lang="en-US" altLang="ja-JP" dirty="0"/>
            </a:br>
            <a:r>
              <a:rPr lang="en-US" altLang="ja-JP" dirty="0"/>
              <a:t>DC</a:t>
            </a:r>
            <a:r>
              <a:rPr lang="ja-JP" altLang="en-US"/>
              <a:t>モーターのオンライン故障検知</a:t>
            </a:r>
            <a:endParaRPr lang="en-US" altLang="ja-JP" dirty="0"/>
          </a:p>
          <a:p>
            <a:pPr lvl="1"/>
            <a:r>
              <a:rPr lang="en-US" altLang="ja-JP" dirty="0"/>
              <a:t>DC</a:t>
            </a:r>
            <a:r>
              <a:rPr lang="ja-JP" altLang="en-US"/>
              <a:t>モーターの予備実験</a:t>
            </a:r>
            <a:endParaRPr lang="en-US" altLang="ja-JP" dirty="0"/>
          </a:p>
          <a:p>
            <a:pPr lvl="1"/>
            <a:r>
              <a:rPr lang="ja-JP" altLang="en-US"/>
              <a:t>ハードウェアを併用した方式</a:t>
            </a:r>
            <a:endParaRPr lang="en-US" altLang="ja-JP" dirty="0"/>
          </a:p>
          <a:p>
            <a:pPr lvl="1"/>
            <a:r>
              <a:rPr lang="ja-JP" altLang="en-US"/>
              <a:t>プログラマブル</a:t>
            </a:r>
            <a:r>
              <a:rPr lang="en-US" altLang="ja-JP" dirty="0"/>
              <a:t>SoC</a:t>
            </a:r>
            <a:r>
              <a:rPr lang="ja-JP" altLang="en-US"/>
              <a:t>による実装</a:t>
            </a:r>
            <a:endParaRPr lang="en-US" altLang="ja-JP" dirty="0"/>
          </a:p>
        </p:txBody>
      </p:sp>
    </p:spTree>
    <p:extLst>
      <p:ext uri="{BB962C8B-B14F-4D97-AF65-F5344CB8AC3E}">
        <p14:creationId xmlns:p14="http://schemas.microsoft.com/office/powerpoint/2010/main" val="36310533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AB1E555-7BBC-2047-BC5A-F385E3105359}"/>
              </a:ext>
            </a:extLst>
          </p:cNvPr>
          <p:cNvSpPr>
            <a:spLocks noGrp="1"/>
          </p:cNvSpPr>
          <p:nvPr>
            <p:ph type="title"/>
          </p:nvPr>
        </p:nvSpPr>
        <p:spPr/>
        <p:txBody>
          <a:bodyPr/>
          <a:lstStyle/>
          <a:p>
            <a:r>
              <a:rPr kumimoji="1" lang="ja-JP" altLang="en-US"/>
              <a:t>予備実験</a:t>
            </a:r>
          </a:p>
        </p:txBody>
      </p:sp>
      <p:sp>
        <p:nvSpPr>
          <p:cNvPr id="3" name="コンテンツ プレースホルダー 2">
            <a:extLst>
              <a:ext uri="{FF2B5EF4-FFF2-40B4-BE49-F238E27FC236}">
                <a16:creationId xmlns:a16="http://schemas.microsoft.com/office/drawing/2014/main" id="{416BE2C8-9C58-1344-AA4F-647C318F47F8}"/>
              </a:ext>
            </a:extLst>
          </p:cNvPr>
          <p:cNvSpPr>
            <a:spLocks noGrp="1"/>
          </p:cNvSpPr>
          <p:nvPr>
            <p:ph idx="1"/>
          </p:nvPr>
        </p:nvSpPr>
        <p:spPr>
          <a:xfrm>
            <a:off x="717572" y="1972739"/>
            <a:ext cx="7886700" cy="1575421"/>
          </a:xfrm>
        </p:spPr>
        <p:txBody>
          <a:bodyPr/>
          <a:lstStyle/>
          <a:p>
            <a:r>
              <a:rPr lang="ja-JP" altLang="en-US"/>
              <a:t>故障した</a:t>
            </a:r>
            <a:r>
              <a:rPr kumimoji="1" lang="en-US" altLang="ja-JP" dirty="0"/>
              <a:t>DC</a:t>
            </a:r>
            <a:r>
              <a:rPr kumimoji="1" lang="ja-JP" altLang="en-US"/>
              <a:t>モーターの特徴検出</a:t>
            </a:r>
            <a:endParaRPr kumimoji="1" lang="en-US" altLang="ja-JP" dirty="0"/>
          </a:p>
          <a:p>
            <a:pPr lvl="1"/>
            <a:r>
              <a:rPr lang="ja-JP" altLang="en-US"/>
              <a:t>低周波数帯の周波数成分の取得</a:t>
            </a:r>
            <a:endParaRPr lang="en-US" altLang="ja-JP" dirty="0"/>
          </a:p>
          <a:p>
            <a:pPr lvl="1"/>
            <a:r>
              <a:rPr kumimoji="1" lang="en-US" altLang="ja-JP" dirty="0"/>
              <a:t>PWM</a:t>
            </a:r>
            <a:r>
              <a:rPr kumimoji="1" lang="ja-JP" altLang="en-US"/>
              <a:t>信号の</a:t>
            </a:r>
            <a:r>
              <a:rPr kumimoji="1" lang="en-US" altLang="ja-JP" dirty="0"/>
              <a:t>duty</a:t>
            </a:r>
            <a:r>
              <a:rPr kumimoji="1" lang="ja-JP" altLang="en-US"/>
              <a:t>比による周波数成分の変化</a:t>
            </a:r>
          </a:p>
        </p:txBody>
      </p:sp>
      <p:grpSp>
        <p:nvGrpSpPr>
          <p:cNvPr id="4" name="グループ化 3">
            <a:extLst>
              <a:ext uri="{FF2B5EF4-FFF2-40B4-BE49-F238E27FC236}">
                <a16:creationId xmlns:a16="http://schemas.microsoft.com/office/drawing/2014/main" id="{D86D4BEC-12A6-A440-AF7C-333B499CE355}"/>
              </a:ext>
            </a:extLst>
          </p:cNvPr>
          <p:cNvGrpSpPr/>
          <p:nvPr/>
        </p:nvGrpSpPr>
        <p:grpSpPr>
          <a:xfrm>
            <a:off x="323528" y="3284985"/>
            <a:ext cx="7886700" cy="3384377"/>
            <a:chOff x="11757286" y="13364442"/>
            <a:chExt cx="9410182" cy="4635428"/>
          </a:xfrm>
        </p:grpSpPr>
        <p:sp>
          <p:nvSpPr>
            <p:cNvPr id="5" name="四角形吹き出し 4">
              <a:extLst>
                <a:ext uri="{FF2B5EF4-FFF2-40B4-BE49-F238E27FC236}">
                  <a16:creationId xmlns:a16="http://schemas.microsoft.com/office/drawing/2014/main" id="{690C681B-52B4-6247-B718-634B204836E1}"/>
                </a:ext>
              </a:extLst>
            </p:cNvPr>
            <p:cNvSpPr/>
            <p:nvPr/>
          </p:nvSpPr>
          <p:spPr>
            <a:xfrm>
              <a:off x="12674672" y="14508083"/>
              <a:ext cx="5356330" cy="1051788"/>
            </a:xfrm>
            <a:prstGeom prst="wedgeRectCallout">
              <a:avLst>
                <a:gd name="adj1" fmla="val -34350"/>
                <a:gd name="adj2" fmla="val -28141"/>
              </a:avLst>
            </a:prstGeom>
            <a:solidFill>
              <a:srgbClr val="53BF7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ja-JP" altLang="en-US" sz="2400">
                  <a:latin typeface="Hiragino Maru Gothic Pro W4" panose="020F0400000000000000" pitchFamily="34" charset="-128"/>
                  <a:ea typeface="Hiragino Maru Gothic Pro W4" panose="020F0400000000000000" pitchFamily="34" charset="-128"/>
                </a:rPr>
                <a:t>モーターコントローラーボード</a:t>
              </a:r>
              <a:endParaRPr lang="en-US" altLang="ja-JP" sz="2400" dirty="0">
                <a:latin typeface="Hiragino Maru Gothic Pro W4" panose="020F0400000000000000" pitchFamily="34" charset="-128"/>
                <a:ea typeface="Hiragino Maru Gothic Pro W4" panose="020F0400000000000000" pitchFamily="34" charset="-128"/>
              </a:endParaRPr>
            </a:p>
            <a:p>
              <a:pPr algn="ctr"/>
              <a:r>
                <a:rPr lang="en-US" altLang="ja-JP" sz="2400" dirty="0">
                  <a:latin typeface="Hiragino Maru Gothic Pro W4" panose="020F0400000000000000" pitchFamily="34" charset="-128"/>
                  <a:ea typeface="Hiragino Maru Gothic Pro W4" panose="020F0400000000000000" pitchFamily="34" charset="-128"/>
                </a:rPr>
                <a:t>MXA033</a:t>
              </a:r>
            </a:p>
          </p:txBody>
        </p:sp>
        <p:sp>
          <p:nvSpPr>
            <p:cNvPr id="6" name="四角形吹き出し 5">
              <a:extLst>
                <a:ext uri="{FF2B5EF4-FFF2-40B4-BE49-F238E27FC236}">
                  <a16:creationId xmlns:a16="http://schemas.microsoft.com/office/drawing/2014/main" id="{6E019790-08F8-4E47-8D04-07A5B544859C}"/>
                </a:ext>
              </a:extLst>
            </p:cNvPr>
            <p:cNvSpPr/>
            <p:nvPr/>
          </p:nvSpPr>
          <p:spPr>
            <a:xfrm>
              <a:off x="13104551" y="13364442"/>
              <a:ext cx="1043671" cy="636636"/>
            </a:xfrm>
            <a:prstGeom prst="wedgeRectCallout">
              <a:avLst>
                <a:gd name="adj1" fmla="val -34350"/>
                <a:gd name="adj2" fmla="val -28141"/>
              </a:avLst>
            </a:prstGeom>
            <a:solidFill>
              <a:srgbClr val="53BF7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ja-JP" altLang="en-US" sz="2400">
                  <a:latin typeface="Hiragino Maru Gothic Pro W4" panose="020F0400000000000000" pitchFamily="34" charset="-128"/>
                  <a:ea typeface="Hiragino Maru Gothic Pro W4" panose="020F0400000000000000" pitchFamily="34" charset="-128"/>
                </a:rPr>
                <a:t>電源</a:t>
              </a:r>
              <a:endParaRPr lang="en-US" altLang="ja-JP" sz="2400" dirty="0">
                <a:latin typeface="Hiragino Maru Gothic Pro W4" panose="020F0400000000000000" pitchFamily="34" charset="-128"/>
                <a:ea typeface="Hiragino Maru Gothic Pro W4" panose="020F0400000000000000" pitchFamily="34" charset="-128"/>
              </a:endParaRPr>
            </a:p>
          </p:txBody>
        </p:sp>
        <p:sp>
          <p:nvSpPr>
            <p:cNvPr id="7" name="四角形吹き出し 6">
              <a:extLst>
                <a:ext uri="{FF2B5EF4-FFF2-40B4-BE49-F238E27FC236}">
                  <a16:creationId xmlns:a16="http://schemas.microsoft.com/office/drawing/2014/main" id="{27216EDD-B02B-EB4A-8A55-B012D3529141}"/>
                </a:ext>
              </a:extLst>
            </p:cNvPr>
            <p:cNvSpPr/>
            <p:nvPr/>
          </p:nvSpPr>
          <p:spPr>
            <a:xfrm>
              <a:off x="18704060" y="14488182"/>
              <a:ext cx="2463408" cy="1051788"/>
            </a:xfrm>
            <a:prstGeom prst="wedgeRectCallout">
              <a:avLst>
                <a:gd name="adj1" fmla="val -34350"/>
                <a:gd name="adj2" fmla="val -28141"/>
              </a:avLst>
            </a:prstGeom>
            <a:solidFill>
              <a:srgbClr val="53BF7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ja-JP" sz="2400" dirty="0">
                  <a:latin typeface="Hiragino Maru Gothic Pro W4" panose="020F0400000000000000" pitchFamily="34" charset="-128"/>
                  <a:ea typeface="Hiragino Maru Gothic Pro W4" panose="020F0400000000000000" pitchFamily="34" charset="-128"/>
                </a:rPr>
                <a:t>DC</a:t>
              </a:r>
              <a:r>
                <a:rPr lang="ja-JP" altLang="en-US" sz="2400">
                  <a:latin typeface="Hiragino Maru Gothic Pro W4" panose="020F0400000000000000" pitchFamily="34" charset="-128"/>
                  <a:ea typeface="Hiragino Maru Gothic Pro W4" panose="020F0400000000000000" pitchFamily="34" charset="-128"/>
                </a:rPr>
                <a:t>モーター</a:t>
              </a:r>
              <a:endParaRPr lang="en-US" altLang="ja-JP" sz="2400" dirty="0">
                <a:latin typeface="Hiragino Maru Gothic Pro W4" panose="020F0400000000000000" pitchFamily="34" charset="-128"/>
                <a:ea typeface="Hiragino Maru Gothic Pro W4" panose="020F0400000000000000" pitchFamily="34" charset="-128"/>
              </a:endParaRPr>
            </a:p>
            <a:p>
              <a:pPr algn="ctr"/>
              <a:r>
                <a:rPr lang="en-US" altLang="ja-JP" sz="2400" dirty="0">
                  <a:latin typeface="Hiragino Maru Gothic Pro W4" panose="020F0400000000000000" pitchFamily="34" charset="-128"/>
                  <a:ea typeface="Hiragino Maru Gothic Pro W4" panose="020F0400000000000000" pitchFamily="34" charset="-128"/>
                </a:rPr>
                <a:t>RS-380PH</a:t>
              </a:r>
            </a:p>
          </p:txBody>
        </p:sp>
        <p:sp>
          <p:nvSpPr>
            <p:cNvPr id="8" name="四角形吹き出し 7">
              <a:extLst>
                <a:ext uri="{FF2B5EF4-FFF2-40B4-BE49-F238E27FC236}">
                  <a16:creationId xmlns:a16="http://schemas.microsoft.com/office/drawing/2014/main" id="{93900C9C-7DF1-764B-941F-77DA73592578}"/>
                </a:ext>
              </a:extLst>
            </p:cNvPr>
            <p:cNvSpPr/>
            <p:nvPr/>
          </p:nvSpPr>
          <p:spPr>
            <a:xfrm>
              <a:off x="16047169" y="15992074"/>
              <a:ext cx="1509194" cy="656530"/>
            </a:xfrm>
            <a:prstGeom prst="wedgeRectCallout">
              <a:avLst>
                <a:gd name="adj1" fmla="val -34350"/>
                <a:gd name="adj2" fmla="val -28141"/>
              </a:avLst>
            </a:prstGeom>
            <a:solidFill>
              <a:srgbClr val="53BF7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ja-JP" altLang="en-US" sz="2400">
                  <a:latin typeface="Hiragino Maru Gothic Pro W4" panose="020F0400000000000000" pitchFamily="34" charset="-128"/>
                  <a:ea typeface="Hiragino Maru Gothic Pro W4" panose="020F0400000000000000" pitchFamily="34" charset="-128"/>
                </a:rPr>
                <a:t>抵抗器</a:t>
              </a:r>
              <a:endParaRPr lang="en-US" altLang="ja-JP" sz="2400" dirty="0">
                <a:latin typeface="Hiragino Maru Gothic Pro W4" panose="020F0400000000000000" pitchFamily="34" charset="-128"/>
                <a:ea typeface="Hiragino Maru Gothic Pro W4" panose="020F0400000000000000" pitchFamily="34" charset="-128"/>
              </a:endParaRPr>
            </a:p>
          </p:txBody>
        </p:sp>
        <p:sp>
          <p:nvSpPr>
            <p:cNvPr id="9" name="四角形吹き出し 8">
              <a:extLst>
                <a:ext uri="{FF2B5EF4-FFF2-40B4-BE49-F238E27FC236}">
                  <a16:creationId xmlns:a16="http://schemas.microsoft.com/office/drawing/2014/main" id="{7ADC4B2D-7A8F-0E40-B0D9-10A1D771FE5F}"/>
                </a:ext>
              </a:extLst>
            </p:cNvPr>
            <p:cNvSpPr/>
            <p:nvPr/>
          </p:nvSpPr>
          <p:spPr>
            <a:xfrm>
              <a:off x="14718858" y="16795913"/>
              <a:ext cx="4427363" cy="1203957"/>
            </a:xfrm>
            <a:prstGeom prst="wedgeRectCallout">
              <a:avLst>
                <a:gd name="adj1" fmla="val -34350"/>
                <a:gd name="adj2" fmla="val -28141"/>
              </a:avLst>
            </a:prstGeom>
            <a:solidFill>
              <a:srgbClr val="53BF7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ja-JP" altLang="en-US" sz="2400">
                  <a:latin typeface="Hiragino Maru Gothic Pro W4" panose="020F0400000000000000" pitchFamily="34" charset="-128"/>
                  <a:ea typeface="Hiragino Maru Gothic Pro W4" panose="020F0400000000000000" pitchFamily="34" charset="-128"/>
                </a:rPr>
                <a:t>スペクトラムアナライザ</a:t>
              </a:r>
              <a:endParaRPr lang="en-US" altLang="ja-JP" sz="2400" dirty="0">
                <a:latin typeface="Hiragino Maru Gothic Pro W4" panose="020F0400000000000000" pitchFamily="34" charset="-128"/>
                <a:ea typeface="Hiragino Maru Gothic Pro W4" panose="020F0400000000000000" pitchFamily="34" charset="-128"/>
              </a:endParaRPr>
            </a:p>
            <a:p>
              <a:pPr algn="ctr"/>
              <a:r>
                <a:rPr lang="en-US" altLang="ja-JP" sz="2400" dirty="0">
                  <a:latin typeface="Hiragino Maru Gothic Pro W4" panose="020F0400000000000000" pitchFamily="34" charset="-128"/>
                  <a:ea typeface="Hiragino Maru Gothic Pro W4" panose="020F0400000000000000" pitchFamily="34" charset="-128"/>
                </a:rPr>
                <a:t>Analog Discovery2 </a:t>
              </a:r>
            </a:p>
          </p:txBody>
        </p:sp>
        <p:cxnSp>
          <p:nvCxnSpPr>
            <p:cNvPr id="10" name="直線矢印コネクタ 9">
              <a:extLst>
                <a:ext uri="{FF2B5EF4-FFF2-40B4-BE49-F238E27FC236}">
                  <a16:creationId xmlns:a16="http://schemas.microsoft.com/office/drawing/2014/main" id="{DB845336-353D-E440-84BC-67A45F018BAA}"/>
                </a:ext>
              </a:extLst>
            </p:cNvPr>
            <p:cNvCxnSpPr>
              <a:cxnSpLocks/>
            </p:cNvCxnSpPr>
            <p:nvPr/>
          </p:nvCxnSpPr>
          <p:spPr>
            <a:xfrm flipV="1">
              <a:off x="13356330" y="13982615"/>
              <a:ext cx="0" cy="512778"/>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線矢印コネクタ 10">
              <a:extLst>
                <a:ext uri="{FF2B5EF4-FFF2-40B4-BE49-F238E27FC236}">
                  <a16:creationId xmlns:a16="http://schemas.microsoft.com/office/drawing/2014/main" id="{158B967A-4644-904E-B953-15FE59359EF1}"/>
                </a:ext>
              </a:extLst>
            </p:cNvPr>
            <p:cNvCxnSpPr>
              <a:cxnSpLocks/>
            </p:cNvCxnSpPr>
            <p:nvPr/>
          </p:nvCxnSpPr>
          <p:spPr>
            <a:xfrm>
              <a:off x="13875117" y="14019820"/>
              <a:ext cx="0" cy="488261"/>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矢印コネクタ 11">
              <a:extLst>
                <a:ext uri="{FF2B5EF4-FFF2-40B4-BE49-F238E27FC236}">
                  <a16:creationId xmlns:a16="http://schemas.microsoft.com/office/drawing/2014/main" id="{735763B4-2504-1640-A32B-3C244347D6AF}"/>
                </a:ext>
              </a:extLst>
            </p:cNvPr>
            <p:cNvCxnSpPr>
              <a:cxnSpLocks/>
              <a:stCxn id="5" idx="3"/>
              <a:endCxn id="7" idx="1"/>
            </p:cNvCxnSpPr>
            <p:nvPr/>
          </p:nvCxnSpPr>
          <p:spPr>
            <a:xfrm flipV="1">
              <a:off x="18031002" y="15014076"/>
              <a:ext cx="673058" cy="0"/>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カギ線コネクタ 12">
              <a:extLst>
                <a:ext uri="{FF2B5EF4-FFF2-40B4-BE49-F238E27FC236}">
                  <a16:creationId xmlns:a16="http://schemas.microsoft.com/office/drawing/2014/main" id="{3FBEAECB-7406-7243-9D06-FF751A53730D}"/>
                </a:ext>
              </a:extLst>
            </p:cNvPr>
            <p:cNvCxnSpPr>
              <a:cxnSpLocks/>
              <a:stCxn id="7" idx="3"/>
              <a:endCxn id="8" idx="3"/>
            </p:cNvCxnSpPr>
            <p:nvPr/>
          </p:nvCxnSpPr>
          <p:spPr>
            <a:xfrm flipH="1">
              <a:off x="17556363" y="15014076"/>
              <a:ext cx="3611105" cy="1306263"/>
            </a:xfrm>
            <a:prstGeom prst="bentConnector3">
              <a:avLst>
                <a:gd name="adj1" fmla="val -7553"/>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カギ線コネクタ 13">
              <a:extLst>
                <a:ext uri="{FF2B5EF4-FFF2-40B4-BE49-F238E27FC236}">
                  <a16:creationId xmlns:a16="http://schemas.microsoft.com/office/drawing/2014/main" id="{3E7665FD-457E-C442-A60C-206F0A4B42A1}"/>
                </a:ext>
              </a:extLst>
            </p:cNvPr>
            <p:cNvCxnSpPr>
              <a:cxnSpLocks/>
              <a:stCxn id="8" idx="1"/>
              <a:endCxn id="5" idx="1"/>
            </p:cNvCxnSpPr>
            <p:nvPr/>
          </p:nvCxnSpPr>
          <p:spPr>
            <a:xfrm rot="10800000">
              <a:off x="12674673" y="15033979"/>
              <a:ext cx="3372497" cy="1286362"/>
            </a:xfrm>
            <a:prstGeom prst="bentConnector3">
              <a:avLst>
                <a:gd name="adj1" fmla="val 111914"/>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カギ線コネクタ 14">
              <a:extLst>
                <a:ext uri="{FF2B5EF4-FFF2-40B4-BE49-F238E27FC236}">
                  <a16:creationId xmlns:a16="http://schemas.microsoft.com/office/drawing/2014/main" id="{2F8775C5-ED18-A34B-9226-789089E6E09C}"/>
                </a:ext>
              </a:extLst>
            </p:cNvPr>
            <p:cNvCxnSpPr>
              <a:cxnSpLocks/>
            </p:cNvCxnSpPr>
            <p:nvPr/>
          </p:nvCxnSpPr>
          <p:spPr>
            <a:xfrm rot="16200000" flipV="1">
              <a:off x="13625376" y="16478940"/>
              <a:ext cx="1252085" cy="934879"/>
            </a:xfrm>
            <a:prstGeom prst="bentConnector3">
              <a:avLst>
                <a:gd name="adj1" fmla="val -1249"/>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カギ線コネクタ 15">
              <a:extLst>
                <a:ext uri="{FF2B5EF4-FFF2-40B4-BE49-F238E27FC236}">
                  <a16:creationId xmlns:a16="http://schemas.microsoft.com/office/drawing/2014/main" id="{C3BC75BD-35C1-864D-BB27-8796784CEEF5}"/>
                </a:ext>
              </a:extLst>
            </p:cNvPr>
            <p:cNvCxnSpPr>
              <a:cxnSpLocks/>
            </p:cNvCxnSpPr>
            <p:nvPr/>
          </p:nvCxnSpPr>
          <p:spPr>
            <a:xfrm rot="5400000">
              <a:off x="18914951" y="16551608"/>
              <a:ext cx="1252084" cy="789545"/>
            </a:xfrm>
            <a:prstGeom prst="bentConnector3">
              <a:avLst>
                <a:gd name="adj1" fmla="val 98013"/>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17" name="グループ化 16">
              <a:extLst>
                <a:ext uri="{FF2B5EF4-FFF2-40B4-BE49-F238E27FC236}">
                  <a16:creationId xmlns:a16="http://schemas.microsoft.com/office/drawing/2014/main" id="{A0C0A21F-6BCA-8545-920F-0C6F35BD1E5A}"/>
                </a:ext>
              </a:extLst>
            </p:cNvPr>
            <p:cNvGrpSpPr/>
            <p:nvPr/>
          </p:nvGrpSpPr>
          <p:grpSpPr>
            <a:xfrm>
              <a:off x="11757286" y="14393116"/>
              <a:ext cx="1531997" cy="691182"/>
              <a:chOff x="11757286" y="14393116"/>
              <a:chExt cx="1531997" cy="691182"/>
            </a:xfrm>
          </p:grpSpPr>
          <p:sp>
            <p:nvSpPr>
              <p:cNvPr id="18" name="テキスト ボックス 17">
                <a:extLst>
                  <a:ext uri="{FF2B5EF4-FFF2-40B4-BE49-F238E27FC236}">
                    <a16:creationId xmlns:a16="http://schemas.microsoft.com/office/drawing/2014/main" id="{D668C9FA-9320-4D47-A1C8-D03FCF66C436}"/>
                  </a:ext>
                </a:extLst>
              </p:cNvPr>
              <p:cNvSpPr txBox="1"/>
              <p:nvPr/>
            </p:nvSpPr>
            <p:spPr>
              <a:xfrm>
                <a:off x="13104552" y="14393116"/>
                <a:ext cx="184731" cy="369332"/>
              </a:xfrm>
              <a:prstGeom prst="rect">
                <a:avLst/>
              </a:prstGeom>
              <a:noFill/>
            </p:spPr>
            <p:txBody>
              <a:bodyPr wrap="none" rtlCol="0">
                <a:spAutoFit/>
              </a:bodyPr>
              <a:lstStyle/>
              <a:p>
                <a:endParaRPr kumimoji="1" lang="ja-JP" altLang="en-US"/>
              </a:p>
            </p:txBody>
          </p:sp>
          <p:sp>
            <p:nvSpPr>
              <p:cNvPr id="19" name="テキスト ボックス 18">
                <a:extLst>
                  <a:ext uri="{FF2B5EF4-FFF2-40B4-BE49-F238E27FC236}">
                    <a16:creationId xmlns:a16="http://schemas.microsoft.com/office/drawing/2014/main" id="{540F5943-198C-7644-9505-FAA559B3E385}"/>
                  </a:ext>
                </a:extLst>
              </p:cNvPr>
              <p:cNvSpPr txBox="1"/>
              <p:nvPr/>
            </p:nvSpPr>
            <p:spPr>
              <a:xfrm>
                <a:off x="11757286" y="14447661"/>
                <a:ext cx="1043680" cy="636637"/>
              </a:xfrm>
              <a:prstGeom prst="rect">
                <a:avLst/>
              </a:prstGeom>
              <a:noFill/>
            </p:spPr>
            <p:txBody>
              <a:bodyPr wrap="square" rtlCol="0">
                <a:spAutoFit/>
              </a:bodyPr>
              <a:lstStyle/>
              <a:p>
                <a:endParaRPr kumimoji="1" lang="ja-JP" altLang="en-US"/>
              </a:p>
            </p:txBody>
          </p:sp>
        </p:grpSp>
      </p:grpSp>
      <p:sp>
        <p:nvSpPr>
          <p:cNvPr id="27" name="四角形吹き出し 26">
            <a:extLst>
              <a:ext uri="{FF2B5EF4-FFF2-40B4-BE49-F238E27FC236}">
                <a16:creationId xmlns:a16="http://schemas.microsoft.com/office/drawing/2014/main" id="{38DF10B7-0F49-CE43-A416-C6844A7520CE}"/>
              </a:ext>
            </a:extLst>
          </p:cNvPr>
          <p:cNvSpPr/>
          <p:nvPr/>
        </p:nvSpPr>
        <p:spPr>
          <a:xfrm>
            <a:off x="2209087" y="1390956"/>
            <a:ext cx="3602258" cy="532454"/>
          </a:xfrm>
          <a:prstGeom prst="wedgeRectCallout">
            <a:avLst>
              <a:gd name="adj1" fmla="val -61238"/>
              <a:gd name="adj2" fmla="val 52196"/>
            </a:avLst>
          </a:prstGeom>
          <a:solidFill>
            <a:srgbClr val="53BF71"/>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a:latin typeface="Hiragino Maru Gothic Pro W4" panose="020F0400000000000000" pitchFamily="34" charset="-128"/>
                <a:ea typeface="Hiragino Maru Gothic Pro W4" panose="020F0400000000000000" pitchFamily="34" charset="-128"/>
              </a:rPr>
              <a:t>過電圧・過電流で駆動</a:t>
            </a:r>
          </a:p>
        </p:txBody>
      </p:sp>
    </p:spTree>
    <p:extLst>
      <p:ext uri="{BB962C8B-B14F-4D97-AF65-F5344CB8AC3E}">
        <p14:creationId xmlns:p14="http://schemas.microsoft.com/office/powerpoint/2010/main" val="5658852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335C9C3-6FE0-A046-943A-3B6F376D6391}"/>
              </a:ext>
            </a:extLst>
          </p:cNvPr>
          <p:cNvSpPr>
            <a:spLocks noGrp="1"/>
          </p:cNvSpPr>
          <p:nvPr>
            <p:ph type="title"/>
          </p:nvPr>
        </p:nvSpPr>
        <p:spPr>
          <a:xfrm>
            <a:off x="224061" y="98573"/>
            <a:ext cx="8695878" cy="1325563"/>
          </a:xfrm>
        </p:spPr>
        <p:txBody>
          <a:bodyPr/>
          <a:lstStyle/>
          <a:p>
            <a:r>
              <a:rPr kumimoji="1" lang="ja-JP" altLang="en-US"/>
              <a:t>周波数成分</a:t>
            </a:r>
          </a:p>
        </p:txBody>
      </p:sp>
      <p:sp>
        <p:nvSpPr>
          <p:cNvPr id="3" name="コンテンツ プレースホルダー 2">
            <a:extLst>
              <a:ext uri="{FF2B5EF4-FFF2-40B4-BE49-F238E27FC236}">
                <a16:creationId xmlns:a16="http://schemas.microsoft.com/office/drawing/2014/main" id="{92EF7EBA-5953-B547-B517-81CF351CDBB9}"/>
              </a:ext>
            </a:extLst>
          </p:cNvPr>
          <p:cNvSpPr>
            <a:spLocks noGrp="1"/>
          </p:cNvSpPr>
          <p:nvPr>
            <p:ph idx="1"/>
          </p:nvPr>
        </p:nvSpPr>
        <p:spPr>
          <a:xfrm>
            <a:off x="413911" y="1161604"/>
            <a:ext cx="8372069" cy="1835348"/>
          </a:xfrm>
        </p:spPr>
        <p:txBody>
          <a:bodyPr>
            <a:normAutofit/>
          </a:bodyPr>
          <a:lstStyle/>
          <a:p>
            <a:pPr marL="0" indent="0">
              <a:buNone/>
            </a:pPr>
            <a:r>
              <a:rPr kumimoji="1" lang="en-US" altLang="ja-JP" dirty="0"/>
              <a:t>DC</a:t>
            </a:r>
            <a:r>
              <a:rPr kumimoji="1" lang="ja-JP" altLang="en-US"/>
              <a:t>モーターの周波数成分</a:t>
            </a:r>
          </a:p>
          <a:p>
            <a:pPr lvl="1"/>
            <a:r>
              <a:rPr lang="ja-JP" altLang="en-US" sz="3000">
                <a:solidFill>
                  <a:srgbClr val="53BF71"/>
                </a:solidFill>
              </a:rPr>
              <a:t>故障</a:t>
            </a:r>
            <a:r>
              <a:rPr lang="en-US" altLang="ja-JP" sz="3000" dirty="0">
                <a:solidFill>
                  <a:srgbClr val="53BF71"/>
                </a:solidFill>
              </a:rPr>
              <a:t>: </a:t>
            </a:r>
            <a:r>
              <a:rPr lang="ja-JP" altLang="en-US" sz="3000">
                <a:solidFill>
                  <a:srgbClr val="53BF71"/>
                </a:solidFill>
              </a:rPr>
              <a:t>最高周波数成分が増加</a:t>
            </a:r>
            <a:endParaRPr lang="en-US" altLang="ja-JP" sz="3000" dirty="0">
              <a:solidFill>
                <a:srgbClr val="53BF71"/>
              </a:solidFill>
            </a:endParaRPr>
          </a:p>
          <a:p>
            <a:pPr marL="457200" lvl="1" indent="0">
              <a:buNone/>
            </a:pPr>
            <a:endParaRPr kumimoji="1" lang="ja-JP" altLang="en-US">
              <a:solidFill>
                <a:schemeClr val="bg1"/>
              </a:solidFill>
            </a:endParaRPr>
          </a:p>
        </p:txBody>
      </p:sp>
      <p:pic>
        <p:nvPicPr>
          <p:cNvPr id="4" name="図 3">
            <a:extLst>
              <a:ext uri="{FF2B5EF4-FFF2-40B4-BE49-F238E27FC236}">
                <a16:creationId xmlns:a16="http://schemas.microsoft.com/office/drawing/2014/main" id="{BB6A5DF4-382F-BD4A-91B8-DDDD70F27D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4599" y="2708209"/>
            <a:ext cx="4169637" cy="2558017"/>
          </a:xfrm>
          <a:prstGeom prst="rect">
            <a:avLst/>
          </a:prstGeom>
        </p:spPr>
      </p:pic>
      <p:pic>
        <p:nvPicPr>
          <p:cNvPr id="5" name="図 4" descr="グリーン が含まれている画像&#10;&#10;自動的に生成された説明">
            <a:extLst>
              <a:ext uri="{FF2B5EF4-FFF2-40B4-BE49-F238E27FC236}">
                <a16:creationId xmlns:a16="http://schemas.microsoft.com/office/drawing/2014/main" id="{22A3D6C2-D37E-324F-8F8B-F932683C8A1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94113" y="2689340"/>
            <a:ext cx="4169637" cy="2558017"/>
          </a:xfrm>
          <a:prstGeom prst="rect">
            <a:avLst/>
          </a:prstGeom>
        </p:spPr>
      </p:pic>
      <p:sp>
        <p:nvSpPr>
          <p:cNvPr id="6" name="四角形吹き出し 5">
            <a:extLst>
              <a:ext uri="{FF2B5EF4-FFF2-40B4-BE49-F238E27FC236}">
                <a16:creationId xmlns:a16="http://schemas.microsoft.com/office/drawing/2014/main" id="{10A32116-1910-DB4E-A71B-1C64EC80C05E}"/>
              </a:ext>
            </a:extLst>
          </p:cNvPr>
          <p:cNvSpPr/>
          <p:nvPr/>
        </p:nvSpPr>
        <p:spPr>
          <a:xfrm>
            <a:off x="1775674" y="2217292"/>
            <a:ext cx="1368152" cy="504056"/>
          </a:xfrm>
          <a:prstGeom prst="wedgeRectCallout">
            <a:avLst>
              <a:gd name="adj1" fmla="val -71415"/>
              <a:gd name="adj2" fmla="val 223003"/>
            </a:avLst>
          </a:prstGeom>
          <a:solidFill>
            <a:srgbClr val="53BF71"/>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正常</a:t>
            </a:r>
          </a:p>
        </p:txBody>
      </p:sp>
      <p:sp>
        <p:nvSpPr>
          <p:cNvPr id="7" name="四角形吹き出し 6">
            <a:extLst>
              <a:ext uri="{FF2B5EF4-FFF2-40B4-BE49-F238E27FC236}">
                <a16:creationId xmlns:a16="http://schemas.microsoft.com/office/drawing/2014/main" id="{2A2079F9-B6B4-454C-AC8A-F4BFE2EF9791}"/>
              </a:ext>
            </a:extLst>
          </p:cNvPr>
          <p:cNvSpPr/>
          <p:nvPr/>
        </p:nvSpPr>
        <p:spPr>
          <a:xfrm>
            <a:off x="5762930" y="2217292"/>
            <a:ext cx="1512168" cy="504056"/>
          </a:xfrm>
          <a:prstGeom prst="wedgeRectCallout">
            <a:avLst>
              <a:gd name="adj1" fmla="val -41077"/>
              <a:gd name="adj2" fmla="val 94049"/>
            </a:avLst>
          </a:prstGeom>
          <a:solidFill>
            <a:srgbClr val="FA9809"/>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故障</a:t>
            </a:r>
          </a:p>
        </p:txBody>
      </p:sp>
      <p:sp>
        <p:nvSpPr>
          <p:cNvPr id="8" name="テキスト ボックス 7">
            <a:extLst>
              <a:ext uri="{FF2B5EF4-FFF2-40B4-BE49-F238E27FC236}">
                <a16:creationId xmlns:a16="http://schemas.microsoft.com/office/drawing/2014/main" id="{0EA7A5FB-54A7-B940-8D73-4818A8FEA35B}"/>
              </a:ext>
            </a:extLst>
          </p:cNvPr>
          <p:cNvSpPr txBox="1"/>
          <p:nvPr/>
        </p:nvSpPr>
        <p:spPr>
          <a:xfrm>
            <a:off x="512185" y="5266226"/>
            <a:ext cx="2374833" cy="407328"/>
          </a:xfrm>
          <a:prstGeom prst="rect">
            <a:avLst/>
          </a:prstGeom>
          <a:noFill/>
        </p:spPr>
        <p:txBody>
          <a:bodyPr wrap="square" rtlCol="0">
            <a:spAutoFit/>
          </a:bodyPr>
          <a:lstStyle/>
          <a:p>
            <a:r>
              <a:rPr kumimoji="1" lang="ja-JP" altLang="en-US" sz="2000"/>
              <a:t>周波数</a:t>
            </a:r>
            <a:r>
              <a:rPr kumimoji="1" lang="en-US" altLang="ja-JP" sz="2000" dirty="0"/>
              <a:t>: 0-500Hz</a:t>
            </a:r>
            <a:endParaRPr kumimoji="1" lang="ja-JP" altLang="en-US" sz="2000"/>
          </a:p>
        </p:txBody>
      </p:sp>
      <p:sp>
        <p:nvSpPr>
          <p:cNvPr id="10" name="テキスト ボックス 9">
            <a:extLst>
              <a:ext uri="{FF2B5EF4-FFF2-40B4-BE49-F238E27FC236}">
                <a16:creationId xmlns:a16="http://schemas.microsoft.com/office/drawing/2014/main" id="{1901042E-CB6E-DC49-B4BF-995F1978F0AE}"/>
              </a:ext>
            </a:extLst>
          </p:cNvPr>
          <p:cNvSpPr txBox="1"/>
          <p:nvPr/>
        </p:nvSpPr>
        <p:spPr>
          <a:xfrm rot="16200000">
            <a:off x="-1401604" y="3120934"/>
            <a:ext cx="3384377" cy="400110"/>
          </a:xfrm>
          <a:prstGeom prst="rect">
            <a:avLst/>
          </a:prstGeom>
          <a:noFill/>
        </p:spPr>
        <p:txBody>
          <a:bodyPr wrap="square" rtlCol="0">
            <a:spAutoFit/>
          </a:bodyPr>
          <a:lstStyle/>
          <a:p>
            <a:r>
              <a:rPr kumimoji="1" lang="ja-JP" altLang="en-US" sz="2000">
                <a:latin typeface="Hiragino Maru Gothic Pro W4" panose="020F0400000000000000" pitchFamily="34" charset="-128"/>
                <a:ea typeface="Hiragino Maru Gothic Pro W4" panose="020F0400000000000000" pitchFamily="34" charset="-128"/>
              </a:rPr>
              <a:t>周波数成分</a:t>
            </a:r>
            <a:r>
              <a:rPr kumimoji="1" lang="en-US" altLang="ja-JP" sz="2000" dirty="0">
                <a:latin typeface="Hiragino Maru Gothic Pro W4" panose="020F0400000000000000" pitchFamily="34" charset="-128"/>
                <a:ea typeface="Hiragino Maru Gothic Pro W4" panose="020F0400000000000000" pitchFamily="34" charset="-128"/>
              </a:rPr>
              <a:t>(V)</a:t>
            </a:r>
            <a:endParaRPr kumimoji="1" lang="ja-JP" altLang="en-US" sz="2000">
              <a:latin typeface="Hiragino Maru Gothic Pro W4" panose="020F0400000000000000" pitchFamily="34" charset="-128"/>
              <a:ea typeface="Hiragino Maru Gothic Pro W4" panose="020F0400000000000000" pitchFamily="34" charset="-128"/>
            </a:endParaRPr>
          </a:p>
        </p:txBody>
      </p:sp>
      <p:sp>
        <p:nvSpPr>
          <p:cNvPr id="11" name="テキスト ボックス 10">
            <a:extLst>
              <a:ext uri="{FF2B5EF4-FFF2-40B4-BE49-F238E27FC236}">
                <a16:creationId xmlns:a16="http://schemas.microsoft.com/office/drawing/2014/main" id="{7908ACD4-1B26-CC4D-A719-9FB980DB19B6}"/>
              </a:ext>
            </a:extLst>
          </p:cNvPr>
          <p:cNvSpPr txBox="1"/>
          <p:nvPr/>
        </p:nvSpPr>
        <p:spPr>
          <a:xfrm>
            <a:off x="4091665" y="5312077"/>
            <a:ext cx="1604896" cy="407328"/>
          </a:xfrm>
          <a:prstGeom prst="rect">
            <a:avLst/>
          </a:prstGeom>
          <a:noFill/>
        </p:spPr>
        <p:txBody>
          <a:bodyPr wrap="square" rtlCol="0">
            <a:spAutoFit/>
          </a:bodyPr>
          <a:lstStyle/>
          <a:p>
            <a:r>
              <a:rPr kumimoji="1" lang="ja-JP" altLang="en-US" sz="2000">
                <a:latin typeface="Hiragino Maru Gothic Pro W4" panose="020F0400000000000000" pitchFamily="34" charset="-128"/>
                <a:ea typeface="Hiragino Maru Gothic Pro W4" panose="020F0400000000000000" pitchFamily="34" charset="-128"/>
              </a:rPr>
              <a:t>周波数</a:t>
            </a:r>
            <a:r>
              <a:rPr kumimoji="1" lang="en-US" altLang="ja-JP" sz="2000" dirty="0">
                <a:latin typeface="Hiragino Maru Gothic Pro W4" panose="020F0400000000000000" pitchFamily="34" charset="-128"/>
                <a:ea typeface="Hiragino Maru Gothic Pro W4" panose="020F0400000000000000" pitchFamily="34" charset="-128"/>
              </a:rPr>
              <a:t> (Hz)</a:t>
            </a:r>
            <a:endParaRPr kumimoji="1" lang="ja-JP" altLang="en-US" sz="2000">
              <a:latin typeface="Hiragino Maru Gothic Pro W4" panose="020F0400000000000000" pitchFamily="34" charset="-128"/>
              <a:ea typeface="Hiragino Maru Gothic Pro W4" panose="020F0400000000000000" pitchFamily="34" charset="-128"/>
            </a:endParaRPr>
          </a:p>
        </p:txBody>
      </p:sp>
      <p:sp>
        <p:nvSpPr>
          <p:cNvPr id="12" name="テキスト ボックス 11">
            <a:extLst>
              <a:ext uri="{FF2B5EF4-FFF2-40B4-BE49-F238E27FC236}">
                <a16:creationId xmlns:a16="http://schemas.microsoft.com/office/drawing/2014/main" id="{DC164FA0-152C-9641-A9EE-4B28862E9972}"/>
              </a:ext>
            </a:extLst>
          </p:cNvPr>
          <p:cNvSpPr txBox="1"/>
          <p:nvPr/>
        </p:nvSpPr>
        <p:spPr>
          <a:xfrm>
            <a:off x="77913" y="5977432"/>
            <a:ext cx="9423423" cy="553998"/>
          </a:xfrm>
          <a:prstGeom prst="rect">
            <a:avLst/>
          </a:prstGeom>
          <a:noFill/>
        </p:spPr>
        <p:txBody>
          <a:bodyPr wrap="square" rtlCol="0">
            <a:spAutoFit/>
          </a:bodyPr>
          <a:lstStyle/>
          <a:p>
            <a:r>
              <a:rPr kumimoji="1" lang="ja-JP" altLang="en-US" sz="3000">
                <a:solidFill>
                  <a:srgbClr val="53BF71"/>
                </a:solidFill>
              </a:rPr>
              <a:t>最高周波数成分の差を利用することで故障検知が可能</a:t>
            </a:r>
          </a:p>
        </p:txBody>
      </p:sp>
    </p:spTree>
    <p:extLst>
      <p:ext uri="{BB962C8B-B14F-4D97-AF65-F5344CB8AC3E}">
        <p14:creationId xmlns:p14="http://schemas.microsoft.com/office/powerpoint/2010/main" val="4610384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77EF625-076C-9D43-A76E-FB5E7AB4AF64}"/>
              </a:ext>
            </a:extLst>
          </p:cNvPr>
          <p:cNvSpPr>
            <a:spLocks noGrp="1"/>
          </p:cNvSpPr>
          <p:nvPr>
            <p:ph type="title"/>
          </p:nvPr>
        </p:nvSpPr>
        <p:spPr>
          <a:xfrm>
            <a:off x="36151" y="0"/>
            <a:ext cx="5422803" cy="1325563"/>
          </a:xfrm>
        </p:spPr>
        <p:txBody>
          <a:bodyPr>
            <a:normAutofit/>
          </a:bodyPr>
          <a:lstStyle/>
          <a:p>
            <a:r>
              <a:rPr lang="en-US" altLang="ja-JP" sz="3600" dirty="0">
                <a:solidFill>
                  <a:schemeClr val="bg1"/>
                </a:solidFill>
              </a:rPr>
              <a:t>duty</a:t>
            </a:r>
            <a:r>
              <a:rPr lang="ja-JP" altLang="en-US" sz="3600">
                <a:solidFill>
                  <a:schemeClr val="bg1"/>
                </a:solidFill>
              </a:rPr>
              <a:t>比による</a:t>
            </a:r>
            <a:br>
              <a:rPr lang="en-US" altLang="ja-JP" sz="3600" dirty="0">
                <a:solidFill>
                  <a:schemeClr val="bg1"/>
                </a:solidFill>
              </a:rPr>
            </a:br>
            <a:r>
              <a:rPr lang="ja-JP" altLang="en-US" sz="3600">
                <a:solidFill>
                  <a:schemeClr val="bg1"/>
                </a:solidFill>
              </a:rPr>
              <a:t>最高周波数成分の変化</a:t>
            </a:r>
            <a:endParaRPr kumimoji="1" lang="ja-JP" altLang="en-US" sz="3600"/>
          </a:p>
        </p:txBody>
      </p:sp>
      <p:sp>
        <p:nvSpPr>
          <p:cNvPr id="16" name="コンテンツ プレースホルダー 2">
            <a:extLst>
              <a:ext uri="{FF2B5EF4-FFF2-40B4-BE49-F238E27FC236}">
                <a16:creationId xmlns:a16="http://schemas.microsoft.com/office/drawing/2014/main" id="{E3A9E430-A345-C34A-803C-68499720348E}"/>
              </a:ext>
            </a:extLst>
          </p:cNvPr>
          <p:cNvSpPr>
            <a:spLocks noGrp="1"/>
          </p:cNvSpPr>
          <p:nvPr>
            <p:ph idx="1"/>
          </p:nvPr>
        </p:nvSpPr>
        <p:spPr>
          <a:xfrm>
            <a:off x="49352" y="1589352"/>
            <a:ext cx="5286867" cy="4970541"/>
          </a:xfrm>
        </p:spPr>
        <p:txBody>
          <a:bodyPr>
            <a:normAutofit/>
          </a:bodyPr>
          <a:lstStyle/>
          <a:p>
            <a:pPr marL="0" indent="0">
              <a:buNone/>
            </a:pPr>
            <a:r>
              <a:rPr lang="ja-JP" altLang="en-US">
                <a:solidFill>
                  <a:schemeClr val="bg1"/>
                </a:solidFill>
              </a:rPr>
              <a:t>最大周波数成分の取得</a:t>
            </a:r>
            <a:endParaRPr lang="en-US" altLang="ja-JP" dirty="0">
              <a:solidFill>
                <a:schemeClr val="bg1"/>
              </a:solidFill>
            </a:endParaRPr>
          </a:p>
          <a:p>
            <a:pPr lvl="1"/>
            <a:r>
              <a:rPr lang="ja-JP" altLang="en-US" sz="2000">
                <a:solidFill>
                  <a:schemeClr val="bg1"/>
                </a:solidFill>
              </a:rPr>
              <a:t>モーター</a:t>
            </a:r>
            <a:r>
              <a:rPr lang="en-US" altLang="ja-JP" sz="2000" dirty="0">
                <a:solidFill>
                  <a:schemeClr val="bg1"/>
                </a:solidFill>
              </a:rPr>
              <a:t> (</a:t>
            </a:r>
            <a:r>
              <a:rPr lang="ja-JP" altLang="en-US" sz="2000">
                <a:solidFill>
                  <a:schemeClr val="bg1"/>
                </a:solidFill>
              </a:rPr>
              <a:t>正常</a:t>
            </a:r>
            <a:r>
              <a:rPr lang="en-US" altLang="ja-JP" sz="2000" dirty="0">
                <a:solidFill>
                  <a:schemeClr val="bg1"/>
                </a:solidFill>
              </a:rPr>
              <a:t>): 10</a:t>
            </a:r>
            <a:r>
              <a:rPr lang="ja-JP" altLang="en-US" sz="2000">
                <a:solidFill>
                  <a:schemeClr val="bg1"/>
                </a:solidFill>
              </a:rPr>
              <a:t>個</a:t>
            </a:r>
            <a:r>
              <a:rPr lang="en-US" altLang="ja-JP" sz="2000" dirty="0">
                <a:solidFill>
                  <a:schemeClr val="bg1"/>
                </a:solidFill>
              </a:rPr>
              <a:t> × </a:t>
            </a:r>
            <a:r>
              <a:rPr lang="ja-JP" altLang="en-US" sz="2000">
                <a:solidFill>
                  <a:schemeClr val="bg1"/>
                </a:solidFill>
              </a:rPr>
              <a:t>  </a:t>
            </a:r>
            <a:r>
              <a:rPr lang="en-US" altLang="ja-JP" sz="2000" dirty="0">
                <a:solidFill>
                  <a:schemeClr val="bg1"/>
                </a:solidFill>
              </a:rPr>
              <a:t>5</a:t>
            </a:r>
            <a:r>
              <a:rPr lang="ja-JP" altLang="en-US" sz="2000">
                <a:solidFill>
                  <a:schemeClr val="bg1"/>
                </a:solidFill>
              </a:rPr>
              <a:t>データ</a:t>
            </a:r>
            <a:endParaRPr lang="en-US" altLang="ja-JP" sz="2000" dirty="0">
              <a:solidFill>
                <a:schemeClr val="bg1"/>
              </a:solidFill>
            </a:endParaRPr>
          </a:p>
          <a:p>
            <a:pPr lvl="1"/>
            <a:r>
              <a:rPr lang="ja-JP" altLang="en-US" sz="2000">
                <a:solidFill>
                  <a:schemeClr val="bg1"/>
                </a:solidFill>
              </a:rPr>
              <a:t>モーター</a:t>
            </a:r>
            <a:r>
              <a:rPr lang="en-US" altLang="ja-JP" sz="2000" dirty="0">
                <a:solidFill>
                  <a:schemeClr val="bg1"/>
                </a:solidFill>
              </a:rPr>
              <a:t> (</a:t>
            </a:r>
            <a:r>
              <a:rPr lang="ja-JP" altLang="en-US" sz="2000">
                <a:solidFill>
                  <a:schemeClr val="bg1"/>
                </a:solidFill>
              </a:rPr>
              <a:t>故障</a:t>
            </a:r>
            <a:r>
              <a:rPr lang="en-US" altLang="ja-JP" sz="2000" dirty="0">
                <a:solidFill>
                  <a:schemeClr val="bg1"/>
                </a:solidFill>
              </a:rPr>
              <a:t>):</a:t>
            </a:r>
            <a:r>
              <a:rPr lang="ja-JP" altLang="en-US" sz="2000">
                <a:solidFill>
                  <a:schemeClr val="bg1"/>
                </a:solidFill>
              </a:rPr>
              <a:t>  </a:t>
            </a:r>
            <a:r>
              <a:rPr lang="en-US" altLang="ja-JP" sz="2000" dirty="0">
                <a:solidFill>
                  <a:schemeClr val="bg1"/>
                </a:solidFill>
              </a:rPr>
              <a:t> 5</a:t>
            </a:r>
            <a:r>
              <a:rPr lang="ja-JP" altLang="en-US" sz="2000">
                <a:solidFill>
                  <a:schemeClr val="bg1"/>
                </a:solidFill>
              </a:rPr>
              <a:t>個</a:t>
            </a:r>
            <a:r>
              <a:rPr lang="en-US" altLang="ja-JP" sz="2000" dirty="0">
                <a:solidFill>
                  <a:schemeClr val="bg1"/>
                </a:solidFill>
              </a:rPr>
              <a:t> × 10</a:t>
            </a:r>
            <a:r>
              <a:rPr lang="ja-JP" altLang="en-US" sz="2000">
                <a:solidFill>
                  <a:schemeClr val="bg1"/>
                </a:solidFill>
              </a:rPr>
              <a:t>データ</a:t>
            </a:r>
            <a:endParaRPr lang="en-US" altLang="ja-JP" sz="2000" dirty="0">
              <a:solidFill>
                <a:schemeClr val="bg1"/>
              </a:solidFill>
            </a:endParaRPr>
          </a:p>
          <a:p>
            <a:pPr lvl="1"/>
            <a:r>
              <a:rPr lang="en-US" altLang="ja-JP" sz="2000" dirty="0">
                <a:solidFill>
                  <a:schemeClr val="bg1"/>
                </a:solidFill>
              </a:rPr>
              <a:t>duty</a:t>
            </a:r>
            <a:r>
              <a:rPr lang="ja-JP" altLang="en-US" sz="2000">
                <a:solidFill>
                  <a:schemeClr val="bg1"/>
                </a:solidFill>
              </a:rPr>
              <a:t>比</a:t>
            </a:r>
            <a:r>
              <a:rPr lang="en-US" altLang="ja-JP" sz="2000" dirty="0">
                <a:solidFill>
                  <a:schemeClr val="bg1"/>
                </a:solidFill>
              </a:rPr>
              <a:t>: 25%, 50%, 75%</a:t>
            </a:r>
          </a:p>
          <a:p>
            <a:pPr lvl="1"/>
            <a:r>
              <a:rPr lang="ja-JP" altLang="en-US" sz="2000"/>
              <a:t>周波数</a:t>
            </a:r>
            <a:r>
              <a:rPr lang="en-US" altLang="ja-JP" sz="2000" dirty="0"/>
              <a:t>: 0-500Hz</a:t>
            </a:r>
            <a:endParaRPr lang="en-US" altLang="ja-JP" sz="2000" dirty="0">
              <a:solidFill>
                <a:schemeClr val="bg1"/>
              </a:solidFill>
            </a:endParaRPr>
          </a:p>
          <a:p>
            <a:pPr marL="0" indent="0">
              <a:buNone/>
            </a:pPr>
            <a:endParaRPr lang="en-US" altLang="ja-JP" dirty="0">
              <a:solidFill>
                <a:schemeClr val="accent2"/>
              </a:solidFill>
            </a:endParaRPr>
          </a:p>
          <a:p>
            <a:r>
              <a:rPr lang="en-US" altLang="ja-JP" dirty="0">
                <a:solidFill>
                  <a:schemeClr val="accent2"/>
                </a:solidFill>
              </a:rPr>
              <a:t>duty</a:t>
            </a:r>
            <a:r>
              <a:rPr lang="ja-JP" altLang="en-US">
                <a:solidFill>
                  <a:schemeClr val="accent2"/>
                </a:solidFill>
              </a:rPr>
              <a:t>比の増加に従い</a:t>
            </a:r>
            <a:br>
              <a:rPr lang="en-US" altLang="ja-JP" dirty="0">
                <a:solidFill>
                  <a:schemeClr val="accent2"/>
                </a:solidFill>
              </a:rPr>
            </a:br>
            <a:r>
              <a:rPr lang="ja-JP" altLang="en-US">
                <a:solidFill>
                  <a:schemeClr val="accent2"/>
                </a:solidFill>
              </a:rPr>
              <a:t>最大周波数成分が減少</a:t>
            </a:r>
            <a:endParaRPr lang="en-US" altLang="ja-JP" dirty="0">
              <a:solidFill>
                <a:schemeClr val="accent2"/>
              </a:solidFill>
            </a:endParaRPr>
          </a:p>
          <a:p>
            <a:r>
              <a:rPr lang="en-US" altLang="ja-JP" dirty="0">
                <a:solidFill>
                  <a:schemeClr val="accent2"/>
                </a:solidFill>
              </a:rPr>
              <a:t>duty</a:t>
            </a:r>
            <a:r>
              <a:rPr lang="ja-JP" altLang="en-US">
                <a:solidFill>
                  <a:schemeClr val="accent2"/>
                </a:solidFill>
              </a:rPr>
              <a:t>比が変化しても</a:t>
            </a:r>
            <a:br>
              <a:rPr lang="en-US" altLang="ja-JP" dirty="0">
                <a:solidFill>
                  <a:schemeClr val="accent2"/>
                </a:solidFill>
              </a:rPr>
            </a:br>
            <a:r>
              <a:rPr lang="ja-JP" altLang="en-US">
                <a:solidFill>
                  <a:schemeClr val="accent2"/>
                </a:solidFill>
              </a:rPr>
              <a:t>故障の検出が可能</a:t>
            </a:r>
            <a:endParaRPr lang="en-US" altLang="ja-JP" dirty="0">
              <a:solidFill>
                <a:schemeClr val="accent2"/>
              </a:solidFill>
            </a:endParaRPr>
          </a:p>
          <a:p>
            <a:pPr marL="457200" lvl="1" indent="0">
              <a:buNone/>
            </a:pPr>
            <a:endParaRPr lang="en-US" altLang="ja-JP" dirty="0">
              <a:solidFill>
                <a:schemeClr val="bg1"/>
              </a:solidFill>
            </a:endParaRPr>
          </a:p>
          <a:p>
            <a:pPr lvl="1"/>
            <a:endParaRPr kumimoji="1" lang="ja-JP" altLang="en-US">
              <a:solidFill>
                <a:schemeClr val="bg1"/>
              </a:solidFill>
            </a:endParaRPr>
          </a:p>
        </p:txBody>
      </p:sp>
      <p:grpSp>
        <p:nvGrpSpPr>
          <p:cNvPr id="17" name="グループ化 16">
            <a:extLst>
              <a:ext uri="{FF2B5EF4-FFF2-40B4-BE49-F238E27FC236}">
                <a16:creationId xmlns:a16="http://schemas.microsoft.com/office/drawing/2014/main" id="{8B6CB237-2BA6-A141-85FB-1B5C00AC9728}"/>
              </a:ext>
            </a:extLst>
          </p:cNvPr>
          <p:cNvGrpSpPr/>
          <p:nvPr/>
        </p:nvGrpSpPr>
        <p:grpSpPr>
          <a:xfrm>
            <a:off x="4548136" y="98052"/>
            <a:ext cx="4344344" cy="6666129"/>
            <a:chOff x="10085180" y="7148839"/>
            <a:chExt cx="14979542" cy="23363802"/>
          </a:xfrm>
        </p:grpSpPr>
        <p:graphicFrame>
          <p:nvGraphicFramePr>
            <p:cNvPr id="18" name="グラフ 17">
              <a:extLst>
                <a:ext uri="{FF2B5EF4-FFF2-40B4-BE49-F238E27FC236}">
                  <a16:creationId xmlns:a16="http://schemas.microsoft.com/office/drawing/2014/main" id="{9889E920-5710-CC42-A09C-DA4DBCE6D2F1}"/>
                </a:ext>
              </a:extLst>
            </p:cNvPr>
            <p:cNvGraphicFramePr>
              <a:graphicFrameLocks/>
            </p:cNvGraphicFramePr>
            <p:nvPr>
              <p:extLst>
                <p:ext uri="{D42A27DB-BD31-4B8C-83A1-F6EECF244321}">
                  <p14:modId xmlns:p14="http://schemas.microsoft.com/office/powerpoint/2010/main" val="2252557811"/>
                </p:ext>
              </p:extLst>
            </p:nvPr>
          </p:nvGraphicFramePr>
          <p:xfrm>
            <a:off x="11220311" y="21529720"/>
            <a:ext cx="13844411" cy="8055757"/>
          </p:xfrm>
          <a:graphic>
            <a:graphicData uri="http://schemas.openxmlformats.org/drawingml/2006/chart">
              <c:chart xmlns:c="http://schemas.openxmlformats.org/drawingml/2006/chart" xmlns:r="http://schemas.openxmlformats.org/officeDocument/2006/relationships" r:id="rId3"/>
            </a:graphicData>
          </a:graphic>
        </p:graphicFrame>
        <p:grpSp>
          <p:nvGrpSpPr>
            <p:cNvPr id="19" name="グループ化 18">
              <a:extLst>
                <a:ext uri="{FF2B5EF4-FFF2-40B4-BE49-F238E27FC236}">
                  <a16:creationId xmlns:a16="http://schemas.microsoft.com/office/drawing/2014/main" id="{90A0FF30-DA8A-614F-9A5C-61FFA29ADA4D}"/>
                </a:ext>
              </a:extLst>
            </p:cNvPr>
            <p:cNvGrpSpPr/>
            <p:nvPr/>
          </p:nvGrpSpPr>
          <p:grpSpPr>
            <a:xfrm>
              <a:off x="10085180" y="7148839"/>
              <a:ext cx="14659504" cy="23363802"/>
              <a:chOff x="10085180" y="7148839"/>
              <a:chExt cx="14659504" cy="23363802"/>
            </a:xfrm>
          </p:grpSpPr>
          <p:grpSp>
            <p:nvGrpSpPr>
              <p:cNvPr id="21" name="グループ化 20">
                <a:extLst>
                  <a:ext uri="{FF2B5EF4-FFF2-40B4-BE49-F238E27FC236}">
                    <a16:creationId xmlns:a16="http://schemas.microsoft.com/office/drawing/2014/main" id="{F157E367-B46D-2B4F-872B-6AFE70CF2E9E}"/>
                  </a:ext>
                </a:extLst>
              </p:cNvPr>
              <p:cNvGrpSpPr/>
              <p:nvPr/>
            </p:nvGrpSpPr>
            <p:grpSpPr>
              <a:xfrm>
                <a:off x="10085180" y="7148839"/>
                <a:ext cx="14659504" cy="23363802"/>
                <a:chOff x="10085180" y="7148839"/>
                <a:chExt cx="14659504" cy="23363802"/>
              </a:xfrm>
            </p:grpSpPr>
            <p:graphicFrame>
              <p:nvGraphicFramePr>
                <p:cNvPr id="25" name="グラフ 24">
                  <a:extLst>
                    <a:ext uri="{FF2B5EF4-FFF2-40B4-BE49-F238E27FC236}">
                      <a16:creationId xmlns:a16="http://schemas.microsoft.com/office/drawing/2014/main" id="{AAF3A8B8-38D0-DD4B-942A-60D92946D813}"/>
                    </a:ext>
                  </a:extLst>
                </p:cNvPr>
                <p:cNvGraphicFramePr>
                  <a:graphicFrameLocks/>
                </p:cNvGraphicFramePr>
                <p:nvPr>
                  <p:extLst>
                    <p:ext uri="{D42A27DB-BD31-4B8C-83A1-F6EECF244321}">
                      <p14:modId xmlns:p14="http://schemas.microsoft.com/office/powerpoint/2010/main" val="2387068999"/>
                    </p:ext>
                  </p:extLst>
                </p:nvPr>
              </p:nvGraphicFramePr>
              <p:xfrm>
                <a:off x="11220311" y="7148839"/>
                <a:ext cx="13521763" cy="7171763"/>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26" name="グラフ 25">
                  <a:extLst>
                    <a:ext uri="{FF2B5EF4-FFF2-40B4-BE49-F238E27FC236}">
                      <a16:creationId xmlns:a16="http://schemas.microsoft.com/office/drawing/2014/main" id="{D1151542-E214-0647-A69A-856FF390F173}"/>
                    </a:ext>
                  </a:extLst>
                </p:cNvPr>
                <p:cNvGraphicFramePr>
                  <a:graphicFrameLocks/>
                </p:cNvGraphicFramePr>
                <p:nvPr>
                  <p:extLst>
                    <p:ext uri="{D42A27DB-BD31-4B8C-83A1-F6EECF244321}">
                      <p14:modId xmlns:p14="http://schemas.microsoft.com/office/powerpoint/2010/main" val="156361877"/>
                    </p:ext>
                  </p:extLst>
                </p:nvPr>
              </p:nvGraphicFramePr>
              <p:xfrm>
                <a:off x="11220311" y="14283251"/>
                <a:ext cx="13524373" cy="7248555"/>
              </p:xfrm>
              <a:graphic>
                <a:graphicData uri="http://schemas.openxmlformats.org/drawingml/2006/chart">
                  <c:chart xmlns:c="http://schemas.openxmlformats.org/drawingml/2006/chart" xmlns:r="http://schemas.openxmlformats.org/officeDocument/2006/relationships" r:id="rId5"/>
                </a:graphicData>
              </a:graphic>
            </p:graphicFrame>
            <p:sp>
              <p:nvSpPr>
                <p:cNvPr id="27" name="テキスト ボックス 26">
                  <a:extLst>
                    <a:ext uri="{FF2B5EF4-FFF2-40B4-BE49-F238E27FC236}">
                      <a16:creationId xmlns:a16="http://schemas.microsoft.com/office/drawing/2014/main" id="{D15692E0-FDDB-0D42-BE30-1513FD05BB93}"/>
                    </a:ext>
                  </a:extLst>
                </p:cNvPr>
                <p:cNvSpPr txBox="1"/>
                <p:nvPr/>
              </p:nvSpPr>
              <p:spPr>
                <a:xfrm>
                  <a:off x="13727654" y="29218187"/>
                  <a:ext cx="9015554" cy="1294454"/>
                </a:xfrm>
                <a:prstGeom prst="rect">
                  <a:avLst/>
                </a:prstGeom>
                <a:noFill/>
              </p:spPr>
              <p:txBody>
                <a:bodyPr wrap="square" rtlCol="0">
                  <a:spAutoFit/>
                </a:bodyPr>
                <a:lstStyle/>
                <a:p>
                  <a:r>
                    <a:rPr kumimoji="1" lang="ja-JP" altLang="en-US" sz="1800"/>
                    <a:t>最大周波数成分</a:t>
                  </a:r>
                  <a:r>
                    <a:rPr kumimoji="1" lang="en-US" altLang="ja-JP" sz="1800" dirty="0"/>
                    <a:t> (</a:t>
                  </a:r>
                  <a:r>
                    <a:rPr kumimoji="1" lang="en-US" altLang="ja-JP" sz="1800" dirty="0" err="1"/>
                    <a:t>dbV</a:t>
                  </a:r>
                  <a:r>
                    <a:rPr kumimoji="1" lang="en-US" altLang="ja-JP" sz="1800" dirty="0"/>
                    <a:t>)</a:t>
                  </a:r>
                  <a:endParaRPr kumimoji="1" lang="ja-JP" altLang="en-US" sz="1800"/>
                </a:p>
              </p:txBody>
            </p:sp>
            <p:sp>
              <p:nvSpPr>
                <p:cNvPr id="28" name="テキスト ボックス 27">
                  <a:extLst>
                    <a:ext uri="{FF2B5EF4-FFF2-40B4-BE49-F238E27FC236}">
                      <a16:creationId xmlns:a16="http://schemas.microsoft.com/office/drawing/2014/main" id="{55C93D34-729F-4347-B0B5-E9DB3859400A}"/>
                    </a:ext>
                  </a:extLst>
                </p:cNvPr>
                <p:cNvSpPr txBox="1"/>
                <p:nvPr/>
              </p:nvSpPr>
              <p:spPr>
                <a:xfrm rot="16200000">
                  <a:off x="8547245" y="18063356"/>
                  <a:ext cx="4349347" cy="1273478"/>
                </a:xfrm>
                <a:prstGeom prst="rect">
                  <a:avLst/>
                </a:prstGeom>
                <a:noFill/>
              </p:spPr>
              <p:txBody>
                <a:bodyPr wrap="square" rtlCol="0">
                  <a:spAutoFit/>
                </a:bodyPr>
                <a:lstStyle/>
                <a:p>
                  <a:r>
                    <a:rPr kumimoji="1" lang="ja-JP" altLang="en-US" sz="1800"/>
                    <a:t>確率</a:t>
                  </a:r>
                  <a:r>
                    <a:rPr kumimoji="1" lang="en-US" altLang="ja-JP" sz="1800" dirty="0"/>
                    <a:t> (%)</a:t>
                  </a:r>
                  <a:endParaRPr kumimoji="1" lang="ja-JP" altLang="en-US" sz="1800"/>
                </a:p>
              </p:txBody>
            </p:sp>
          </p:grpSp>
          <p:sp>
            <p:nvSpPr>
              <p:cNvPr id="22" name="テキスト ボックス 21">
                <a:extLst>
                  <a:ext uri="{FF2B5EF4-FFF2-40B4-BE49-F238E27FC236}">
                    <a16:creationId xmlns:a16="http://schemas.microsoft.com/office/drawing/2014/main" id="{519193F6-838B-A841-A97A-49059E40F966}"/>
                  </a:ext>
                </a:extLst>
              </p:cNvPr>
              <p:cNvSpPr txBox="1"/>
              <p:nvPr/>
            </p:nvSpPr>
            <p:spPr>
              <a:xfrm>
                <a:off x="12559812" y="22186758"/>
                <a:ext cx="4791243" cy="1294454"/>
              </a:xfrm>
              <a:prstGeom prst="rect">
                <a:avLst/>
              </a:prstGeom>
              <a:noFill/>
            </p:spPr>
            <p:txBody>
              <a:bodyPr wrap="square" rtlCol="0">
                <a:spAutoFit/>
              </a:bodyPr>
              <a:lstStyle/>
              <a:p>
                <a:r>
                  <a:rPr kumimoji="1" lang="en-US" altLang="ja-JP" sz="1800" dirty="0"/>
                  <a:t>duty</a:t>
                </a:r>
                <a:r>
                  <a:rPr kumimoji="1" lang="ja-JP" altLang="en-US" sz="1800"/>
                  <a:t>比</a:t>
                </a:r>
                <a:r>
                  <a:rPr kumimoji="1" lang="en-US" altLang="ja-JP" sz="1800" dirty="0"/>
                  <a:t>: 75%</a:t>
                </a:r>
                <a:endParaRPr kumimoji="1" lang="ja-JP" altLang="en-US" sz="1800"/>
              </a:p>
            </p:txBody>
          </p:sp>
          <p:sp>
            <p:nvSpPr>
              <p:cNvPr id="23" name="テキスト ボックス 22">
                <a:extLst>
                  <a:ext uri="{FF2B5EF4-FFF2-40B4-BE49-F238E27FC236}">
                    <a16:creationId xmlns:a16="http://schemas.microsoft.com/office/drawing/2014/main" id="{3D0B1364-249B-9941-923E-0C6C4EF8F03D}"/>
                  </a:ext>
                </a:extLst>
              </p:cNvPr>
              <p:cNvSpPr txBox="1"/>
              <p:nvPr/>
            </p:nvSpPr>
            <p:spPr>
              <a:xfrm>
                <a:off x="12052064" y="14670530"/>
                <a:ext cx="4791244" cy="1294454"/>
              </a:xfrm>
              <a:prstGeom prst="rect">
                <a:avLst/>
              </a:prstGeom>
              <a:noFill/>
            </p:spPr>
            <p:txBody>
              <a:bodyPr wrap="square" rtlCol="0">
                <a:spAutoFit/>
              </a:bodyPr>
              <a:lstStyle/>
              <a:p>
                <a:r>
                  <a:rPr kumimoji="1" lang="en-US" altLang="ja-JP" sz="1800" dirty="0"/>
                  <a:t>duty</a:t>
                </a:r>
                <a:r>
                  <a:rPr kumimoji="1" lang="ja-JP" altLang="en-US" sz="1800"/>
                  <a:t>比</a:t>
                </a:r>
                <a:r>
                  <a:rPr kumimoji="1" lang="en-US" altLang="ja-JP" sz="1800" dirty="0"/>
                  <a:t>: 50%</a:t>
                </a:r>
                <a:endParaRPr kumimoji="1" lang="ja-JP" altLang="en-US" sz="1800"/>
              </a:p>
            </p:txBody>
          </p:sp>
          <p:sp>
            <p:nvSpPr>
              <p:cNvPr id="24" name="テキスト ボックス 23">
                <a:extLst>
                  <a:ext uri="{FF2B5EF4-FFF2-40B4-BE49-F238E27FC236}">
                    <a16:creationId xmlns:a16="http://schemas.microsoft.com/office/drawing/2014/main" id="{53119227-6674-6741-B6A0-DDF35CC322A3}"/>
                  </a:ext>
                </a:extLst>
              </p:cNvPr>
              <p:cNvSpPr txBox="1"/>
              <p:nvPr/>
            </p:nvSpPr>
            <p:spPr>
              <a:xfrm>
                <a:off x="12551605" y="7639101"/>
                <a:ext cx="4799450" cy="1294454"/>
              </a:xfrm>
              <a:prstGeom prst="rect">
                <a:avLst/>
              </a:prstGeom>
              <a:noFill/>
            </p:spPr>
            <p:txBody>
              <a:bodyPr wrap="square" rtlCol="0">
                <a:spAutoFit/>
              </a:bodyPr>
              <a:lstStyle/>
              <a:p>
                <a:r>
                  <a:rPr kumimoji="1" lang="en-US" altLang="ja-JP" sz="1800" dirty="0"/>
                  <a:t>duty</a:t>
                </a:r>
                <a:r>
                  <a:rPr kumimoji="1" lang="ja-JP" altLang="en-US" sz="1800"/>
                  <a:t>比</a:t>
                </a:r>
                <a:r>
                  <a:rPr kumimoji="1" lang="en-US" altLang="ja-JP" sz="1800" dirty="0"/>
                  <a:t>: 25%</a:t>
                </a:r>
                <a:endParaRPr kumimoji="1" lang="ja-JP" altLang="en-US" sz="1800"/>
              </a:p>
            </p:txBody>
          </p:sp>
        </p:grpSp>
      </p:grpSp>
      <p:sp>
        <p:nvSpPr>
          <p:cNvPr id="29" name="テキスト ボックス 28">
            <a:extLst>
              <a:ext uri="{FF2B5EF4-FFF2-40B4-BE49-F238E27FC236}">
                <a16:creationId xmlns:a16="http://schemas.microsoft.com/office/drawing/2014/main" id="{4B1E2A0D-2C1D-F448-9AD6-B9B820724133}"/>
              </a:ext>
            </a:extLst>
          </p:cNvPr>
          <p:cNvSpPr txBox="1"/>
          <p:nvPr/>
        </p:nvSpPr>
        <p:spPr>
          <a:xfrm>
            <a:off x="7532255" y="237933"/>
            <a:ext cx="868276" cy="830997"/>
          </a:xfrm>
          <a:prstGeom prst="rect">
            <a:avLst/>
          </a:prstGeom>
          <a:noFill/>
        </p:spPr>
        <p:txBody>
          <a:bodyPr wrap="square" rtlCol="0">
            <a:spAutoFit/>
          </a:bodyPr>
          <a:lstStyle/>
          <a:p>
            <a:r>
              <a:rPr kumimoji="1" lang="ja-JP" altLang="en-US" sz="2400" b="1">
                <a:solidFill>
                  <a:srgbClr val="53BF71"/>
                </a:solidFill>
              </a:rPr>
              <a:t>正常</a:t>
            </a:r>
            <a:endParaRPr kumimoji="1" lang="en-US" altLang="ja-JP" sz="2400" b="1" dirty="0">
              <a:solidFill>
                <a:srgbClr val="53BF71"/>
              </a:solidFill>
            </a:endParaRPr>
          </a:p>
          <a:p>
            <a:r>
              <a:rPr kumimoji="1" lang="ja-JP" altLang="en-US" sz="2400" b="1">
                <a:solidFill>
                  <a:srgbClr val="FA9809"/>
                </a:solidFill>
              </a:rPr>
              <a:t>故障</a:t>
            </a:r>
            <a:endParaRPr kumimoji="1" lang="en-US" altLang="ja-JP" sz="2400" b="1" dirty="0">
              <a:solidFill>
                <a:srgbClr val="FA9809"/>
              </a:solidFill>
            </a:endParaRPr>
          </a:p>
        </p:txBody>
      </p:sp>
    </p:spTree>
    <p:extLst>
      <p:ext uri="{BB962C8B-B14F-4D97-AF65-F5344CB8AC3E}">
        <p14:creationId xmlns:p14="http://schemas.microsoft.com/office/powerpoint/2010/main" val="38796426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B79C2A7-2F43-2548-AD3B-DB4100CCB0F9}"/>
              </a:ext>
            </a:extLst>
          </p:cNvPr>
          <p:cNvSpPr>
            <a:spLocks noGrp="1"/>
          </p:cNvSpPr>
          <p:nvPr>
            <p:ph type="title"/>
          </p:nvPr>
        </p:nvSpPr>
        <p:spPr>
          <a:xfrm>
            <a:off x="19512" y="3392"/>
            <a:ext cx="8725366" cy="1325563"/>
          </a:xfrm>
        </p:spPr>
        <p:txBody>
          <a:bodyPr>
            <a:normAutofit/>
          </a:bodyPr>
          <a:lstStyle/>
          <a:p>
            <a:r>
              <a:rPr lang="ja-JP" altLang="en-US"/>
              <a:t>ハードウェアを併用した方式</a:t>
            </a:r>
            <a:endParaRPr kumimoji="1" lang="ja-JP" altLang="en-US"/>
          </a:p>
        </p:txBody>
      </p:sp>
      <p:sp>
        <p:nvSpPr>
          <p:cNvPr id="5" name="コンテンツ プレースホルダー 4">
            <a:extLst>
              <a:ext uri="{FF2B5EF4-FFF2-40B4-BE49-F238E27FC236}">
                <a16:creationId xmlns:a16="http://schemas.microsoft.com/office/drawing/2014/main" id="{64FCB11B-0151-4540-BEBF-5D8929EB022D}"/>
              </a:ext>
            </a:extLst>
          </p:cNvPr>
          <p:cNvSpPr txBox="1">
            <a:spLocks/>
          </p:cNvSpPr>
          <p:nvPr/>
        </p:nvSpPr>
        <p:spPr>
          <a:xfrm>
            <a:off x="1490305" y="3336251"/>
            <a:ext cx="6203185" cy="2994706"/>
          </a:xfrm>
          <a:prstGeom prst="corner">
            <a:avLst>
              <a:gd name="adj1" fmla="val 56280"/>
              <a:gd name="adj2" fmla="val 460455"/>
            </a:avLst>
          </a:prstGeom>
          <a:solidFill>
            <a:srgbClr val="1F2E47">
              <a:alpha val="18000"/>
            </a:srgbClr>
          </a:solidFill>
          <a:ln w="38100" cap="flat" cmpd="sng" algn="ctr">
            <a:solidFill>
              <a:srgbClr val="53BF71"/>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lIns="68580" tIns="34290" rIns="68580" bIns="34290" rtlCol="0" anchor="ctr">
            <a:normAutofit/>
          </a:bodyPr>
          <a:lstStyle>
            <a:lvl1pPr marL="0" indent="0" algn="ctr" defTabSz="3056748" rtl="0" eaLnBrk="1" latinLnBrk="0" hangingPunct="1">
              <a:lnSpc>
                <a:spcPct val="90000"/>
              </a:lnSpc>
              <a:spcBef>
                <a:spcPts val="3343"/>
              </a:spcBef>
              <a:buFont typeface="Arial" panose="020B0604020202020204" pitchFamily="34" charset="0"/>
              <a:buNone/>
              <a:defRPr kumimoji="1" sz="8023" kern="1200">
                <a:solidFill>
                  <a:schemeClr val="lt1"/>
                </a:solidFill>
                <a:latin typeface="+mn-lt"/>
                <a:ea typeface="+mn-ea"/>
                <a:cs typeface="+mn-cs"/>
              </a:defRPr>
            </a:lvl1pPr>
            <a:lvl2pPr marL="1528374" indent="0" algn="ctr" defTabSz="3056748" rtl="0" eaLnBrk="1" latinLnBrk="0" hangingPunct="1">
              <a:lnSpc>
                <a:spcPct val="90000"/>
              </a:lnSpc>
              <a:spcBef>
                <a:spcPts val="1671"/>
              </a:spcBef>
              <a:buFont typeface="Arial" panose="020B0604020202020204" pitchFamily="34" charset="0"/>
              <a:buNone/>
              <a:defRPr kumimoji="1" sz="6686" kern="1200">
                <a:solidFill>
                  <a:schemeClr val="lt1"/>
                </a:solidFill>
                <a:latin typeface="+mn-lt"/>
                <a:ea typeface="+mn-ea"/>
                <a:cs typeface="+mn-cs"/>
              </a:defRPr>
            </a:lvl2pPr>
            <a:lvl3pPr marL="3056748" indent="0" algn="ctr" defTabSz="3056748" rtl="0" eaLnBrk="1" latinLnBrk="0" hangingPunct="1">
              <a:lnSpc>
                <a:spcPct val="90000"/>
              </a:lnSpc>
              <a:spcBef>
                <a:spcPts val="1671"/>
              </a:spcBef>
              <a:buFont typeface="Arial" panose="020B0604020202020204" pitchFamily="34" charset="0"/>
              <a:buNone/>
              <a:defRPr kumimoji="1" sz="6017" kern="1200">
                <a:solidFill>
                  <a:schemeClr val="lt1"/>
                </a:solidFill>
                <a:latin typeface="+mn-lt"/>
                <a:ea typeface="+mn-ea"/>
                <a:cs typeface="+mn-cs"/>
              </a:defRPr>
            </a:lvl3pPr>
            <a:lvl4pPr marL="4585122" indent="0" algn="ctr" defTabSz="3056748" rtl="0" eaLnBrk="1" latinLnBrk="0" hangingPunct="1">
              <a:lnSpc>
                <a:spcPct val="90000"/>
              </a:lnSpc>
              <a:spcBef>
                <a:spcPts val="1671"/>
              </a:spcBef>
              <a:buFont typeface="Arial" panose="020B0604020202020204" pitchFamily="34" charset="0"/>
              <a:buNone/>
              <a:defRPr kumimoji="1" sz="5349" kern="1200">
                <a:solidFill>
                  <a:schemeClr val="lt1"/>
                </a:solidFill>
                <a:latin typeface="+mn-lt"/>
                <a:ea typeface="+mn-ea"/>
                <a:cs typeface="+mn-cs"/>
              </a:defRPr>
            </a:lvl4pPr>
            <a:lvl5pPr marL="6113496" indent="0" algn="ctr" defTabSz="3056748" rtl="0" eaLnBrk="1" latinLnBrk="0" hangingPunct="1">
              <a:lnSpc>
                <a:spcPct val="90000"/>
              </a:lnSpc>
              <a:spcBef>
                <a:spcPts val="1671"/>
              </a:spcBef>
              <a:buFont typeface="Arial" panose="020B0604020202020204" pitchFamily="34" charset="0"/>
              <a:buNone/>
              <a:defRPr kumimoji="1" sz="5349" kern="1200">
                <a:solidFill>
                  <a:schemeClr val="lt1"/>
                </a:solidFill>
                <a:latin typeface="+mn-lt"/>
                <a:ea typeface="+mn-ea"/>
                <a:cs typeface="+mn-cs"/>
              </a:defRPr>
            </a:lvl5pPr>
            <a:lvl6pPr marL="7641869" indent="0" algn="ctr" defTabSz="3056748" rtl="0" eaLnBrk="1" latinLnBrk="0" hangingPunct="1">
              <a:lnSpc>
                <a:spcPct val="90000"/>
              </a:lnSpc>
              <a:spcBef>
                <a:spcPts val="1671"/>
              </a:spcBef>
              <a:buFont typeface="Arial" panose="020B0604020202020204" pitchFamily="34" charset="0"/>
              <a:buNone/>
              <a:defRPr kumimoji="1" sz="5349" kern="1200">
                <a:solidFill>
                  <a:schemeClr val="lt1"/>
                </a:solidFill>
                <a:latin typeface="+mn-lt"/>
                <a:ea typeface="+mn-ea"/>
                <a:cs typeface="+mn-cs"/>
              </a:defRPr>
            </a:lvl6pPr>
            <a:lvl7pPr marL="9170243" indent="0" algn="ctr" defTabSz="3056748" rtl="0" eaLnBrk="1" latinLnBrk="0" hangingPunct="1">
              <a:lnSpc>
                <a:spcPct val="90000"/>
              </a:lnSpc>
              <a:spcBef>
                <a:spcPts val="1671"/>
              </a:spcBef>
              <a:buFont typeface="Arial" panose="020B0604020202020204" pitchFamily="34" charset="0"/>
              <a:buNone/>
              <a:defRPr kumimoji="1" sz="5349" kern="1200">
                <a:solidFill>
                  <a:schemeClr val="lt1"/>
                </a:solidFill>
                <a:latin typeface="+mn-lt"/>
                <a:ea typeface="+mn-ea"/>
                <a:cs typeface="+mn-cs"/>
              </a:defRPr>
            </a:lvl7pPr>
            <a:lvl8pPr marL="10698617" indent="0" algn="ctr" defTabSz="3056748" rtl="0" eaLnBrk="1" latinLnBrk="0" hangingPunct="1">
              <a:lnSpc>
                <a:spcPct val="90000"/>
              </a:lnSpc>
              <a:spcBef>
                <a:spcPts val="1671"/>
              </a:spcBef>
              <a:buFont typeface="Arial" panose="020B0604020202020204" pitchFamily="34" charset="0"/>
              <a:buNone/>
              <a:defRPr kumimoji="1" sz="5349" kern="1200">
                <a:solidFill>
                  <a:schemeClr val="lt1"/>
                </a:solidFill>
                <a:latin typeface="+mn-lt"/>
                <a:ea typeface="+mn-ea"/>
                <a:cs typeface="+mn-cs"/>
              </a:defRPr>
            </a:lvl8pPr>
            <a:lvl9pPr marL="12226991" indent="0" algn="ctr" defTabSz="3056748" rtl="0" eaLnBrk="1" latinLnBrk="0" hangingPunct="1">
              <a:lnSpc>
                <a:spcPct val="90000"/>
              </a:lnSpc>
              <a:spcBef>
                <a:spcPts val="1671"/>
              </a:spcBef>
              <a:buFont typeface="Arial" panose="020B0604020202020204" pitchFamily="34" charset="0"/>
              <a:buNone/>
              <a:defRPr kumimoji="1" sz="5349" kern="1200">
                <a:solidFill>
                  <a:schemeClr val="lt1"/>
                </a:solidFill>
                <a:latin typeface="+mn-lt"/>
                <a:ea typeface="+mn-ea"/>
                <a:cs typeface="+mn-cs"/>
              </a:defRPr>
            </a:lvl9pPr>
          </a:lstStyle>
          <a:p>
            <a:endParaRPr lang="en-US" altLang="ja-JP" sz="6017" dirty="0"/>
          </a:p>
          <a:p>
            <a:endParaRPr lang="en-US" altLang="ja-JP" sz="6017" dirty="0"/>
          </a:p>
          <a:p>
            <a:endParaRPr lang="en-US" altLang="ja-JP" sz="6017" dirty="0"/>
          </a:p>
        </p:txBody>
      </p:sp>
      <p:grpSp>
        <p:nvGrpSpPr>
          <p:cNvPr id="23" name="グループ化 22">
            <a:extLst>
              <a:ext uri="{FF2B5EF4-FFF2-40B4-BE49-F238E27FC236}">
                <a16:creationId xmlns:a16="http://schemas.microsoft.com/office/drawing/2014/main" id="{5B32EE95-7BFB-8148-84C0-917F682EFA53}"/>
              </a:ext>
            </a:extLst>
          </p:cNvPr>
          <p:cNvGrpSpPr/>
          <p:nvPr/>
        </p:nvGrpSpPr>
        <p:grpSpPr>
          <a:xfrm>
            <a:off x="1628546" y="3596705"/>
            <a:ext cx="5991591" cy="1695124"/>
            <a:chOff x="323528" y="3101000"/>
            <a:chExt cx="1793335" cy="3577768"/>
          </a:xfrm>
        </p:grpSpPr>
        <p:sp>
          <p:nvSpPr>
            <p:cNvPr id="24" name="正方形/長方形 23">
              <a:extLst>
                <a:ext uri="{FF2B5EF4-FFF2-40B4-BE49-F238E27FC236}">
                  <a16:creationId xmlns:a16="http://schemas.microsoft.com/office/drawing/2014/main" id="{F2B3C82F-5D8F-1B4F-B09D-9314CC0FE685}"/>
                </a:ext>
              </a:extLst>
            </p:cNvPr>
            <p:cNvSpPr/>
            <p:nvPr/>
          </p:nvSpPr>
          <p:spPr>
            <a:xfrm>
              <a:off x="323528" y="3101000"/>
              <a:ext cx="1770753" cy="3577768"/>
            </a:xfrm>
            <a:prstGeom prst="rect">
              <a:avLst/>
            </a:prstGeom>
            <a:solidFill>
              <a:srgbClr val="53BF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テキスト ボックス 27">
              <a:extLst>
                <a:ext uri="{FF2B5EF4-FFF2-40B4-BE49-F238E27FC236}">
                  <a16:creationId xmlns:a16="http://schemas.microsoft.com/office/drawing/2014/main" id="{0ED87A54-566F-2E49-9838-ED45180481B0}"/>
                </a:ext>
              </a:extLst>
            </p:cNvPr>
            <p:cNvSpPr txBox="1"/>
            <p:nvPr/>
          </p:nvSpPr>
          <p:spPr>
            <a:xfrm>
              <a:off x="1830969" y="3168966"/>
              <a:ext cx="285894" cy="1104320"/>
            </a:xfrm>
            <a:prstGeom prst="rect">
              <a:avLst/>
            </a:prstGeom>
            <a:noFill/>
          </p:spPr>
          <p:txBody>
            <a:bodyPr wrap="square" rtlCol="0">
              <a:spAutoFit/>
            </a:bodyPr>
            <a:lstStyle/>
            <a:p>
              <a:r>
                <a:rPr lang="en-US" altLang="ja-JP" sz="2800" dirty="0">
                  <a:latin typeface="Hiragino Maru Gothic Pro W4" panose="020F0400000000000000" pitchFamily="34" charset="-128"/>
                  <a:ea typeface="Hiragino Maru Gothic Pro W4" panose="020F0400000000000000" pitchFamily="34" charset="-128"/>
                </a:rPr>
                <a:t>SW</a:t>
              </a:r>
              <a:endParaRPr lang="en" altLang="ja-JP" sz="2800" dirty="0">
                <a:latin typeface="Hiragino Maru Gothic Pro W4" panose="020F0400000000000000" pitchFamily="34" charset="-128"/>
                <a:ea typeface="Hiragino Maru Gothic Pro W4" panose="020F0400000000000000" pitchFamily="34" charset="-128"/>
              </a:endParaRPr>
            </a:p>
          </p:txBody>
        </p:sp>
      </p:grpSp>
      <p:sp>
        <p:nvSpPr>
          <p:cNvPr id="29" name="正方形/長方形 28">
            <a:extLst>
              <a:ext uri="{FF2B5EF4-FFF2-40B4-BE49-F238E27FC236}">
                <a16:creationId xmlns:a16="http://schemas.microsoft.com/office/drawing/2014/main" id="{06464128-AA73-1942-9420-C32804BE3FFB}"/>
              </a:ext>
            </a:extLst>
          </p:cNvPr>
          <p:cNvSpPr/>
          <p:nvPr/>
        </p:nvSpPr>
        <p:spPr>
          <a:xfrm>
            <a:off x="1811215" y="3776682"/>
            <a:ext cx="2681774" cy="460689"/>
          </a:xfrm>
          <a:prstGeom prst="rect">
            <a:avLst/>
          </a:prstGeom>
          <a:noFill/>
          <a:ln w="28575">
            <a:solidFill>
              <a:schemeClr val="bg2"/>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ja-JP" altLang="en-US" sz="2800">
                <a:solidFill>
                  <a:schemeClr val="bg1"/>
                </a:solidFill>
                <a:latin typeface="Hiragino Kaku Gothic Pro W3" panose="020B0300000000000000" pitchFamily="34" charset="-128"/>
                <a:ea typeface="Hiragino Kaku Gothic Pro W3" panose="020B0300000000000000" pitchFamily="34" charset="-128"/>
              </a:rPr>
              <a:t>電流信号の取得</a:t>
            </a:r>
            <a:endParaRPr kumimoji="1" lang="ja-JP" altLang="en-US" sz="2800">
              <a:solidFill>
                <a:schemeClr val="bg1"/>
              </a:solidFill>
              <a:latin typeface="Hiragino Kaku Gothic Pro W3" panose="020B0300000000000000" pitchFamily="34" charset="-128"/>
              <a:ea typeface="Hiragino Kaku Gothic Pro W3" panose="020B0300000000000000" pitchFamily="34" charset="-128"/>
            </a:endParaRPr>
          </a:p>
        </p:txBody>
      </p:sp>
      <p:pic>
        <p:nvPicPr>
          <p:cNvPr id="30" name="Picture 2" descr="ãã¢ã¼ã¿ã¼ãã®ç»åæ¤ç´¢çµæ">
            <a:extLst>
              <a:ext uri="{FF2B5EF4-FFF2-40B4-BE49-F238E27FC236}">
                <a16:creationId xmlns:a16="http://schemas.microsoft.com/office/drawing/2014/main" id="{65D09901-61C4-304C-A29D-9C05B23F47A4}"/>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3143" r="90000">
                        <a14:foregroundMark x1="3143" y1="76571" x2="19714" y2="68571"/>
                      </a14:backgroundRemoval>
                    </a14:imgEffect>
                  </a14:imgLayer>
                </a14:imgProps>
              </a:ext>
              <a:ext uri="{28A0092B-C50C-407E-A947-70E740481C1C}">
                <a14:useLocalDpi xmlns:a14="http://schemas.microsoft.com/office/drawing/2010/main" val="0"/>
              </a:ext>
            </a:extLst>
          </a:blip>
          <a:srcRect/>
          <a:stretch>
            <a:fillRect/>
          </a:stretch>
        </p:blipFill>
        <p:spPr bwMode="auto">
          <a:xfrm>
            <a:off x="-5720" y="3336250"/>
            <a:ext cx="1347225" cy="1347225"/>
          </a:xfrm>
          <a:prstGeom prst="rect">
            <a:avLst/>
          </a:prstGeom>
          <a:noFill/>
          <a:extLst>
            <a:ext uri="{909E8E84-426E-40DD-AFC4-6F175D3DCCD1}">
              <a14:hiddenFill xmlns:a14="http://schemas.microsoft.com/office/drawing/2010/main">
                <a:solidFill>
                  <a:srgbClr val="FFFFFF"/>
                </a:solidFill>
              </a14:hiddenFill>
            </a:ext>
          </a:extLst>
        </p:spPr>
      </p:pic>
      <p:sp>
        <p:nvSpPr>
          <p:cNvPr id="31" name="正方形/長方形 30">
            <a:extLst>
              <a:ext uri="{FF2B5EF4-FFF2-40B4-BE49-F238E27FC236}">
                <a16:creationId xmlns:a16="http://schemas.microsoft.com/office/drawing/2014/main" id="{1891BC8C-6A0B-9D47-88DB-F73E9F36479B}"/>
              </a:ext>
            </a:extLst>
          </p:cNvPr>
          <p:cNvSpPr/>
          <p:nvPr/>
        </p:nvSpPr>
        <p:spPr>
          <a:xfrm>
            <a:off x="1811215" y="4615005"/>
            <a:ext cx="2681773" cy="460690"/>
          </a:xfrm>
          <a:prstGeom prst="rect">
            <a:avLst/>
          </a:prstGeom>
          <a:solidFill>
            <a:srgbClr val="53BF71"/>
          </a:solidFill>
          <a:ln w="28575">
            <a:solidFill>
              <a:schemeClr val="bg2"/>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2800">
                <a:latin typeface="Hiragino Kaku Gothic Pro W3" panose="020B0300000000000000" pitchFamily="34" charset="-128"/>
                <a:ea typeface="Hiragino Kaku Gothic Pro W3" panose="020B0300000000000000" pitchFamily="34" charset="-128"/>
              </a:rPr>
              <a:t>データの前処理</a:t>
            </a:r>
          </a:p>
        </p:txBody>
      </p:sp>
      <p:grpSp>
        <p:nvGrpSpPr>
          <p:cNvPr id="32" name="グループ化 31">
            <a:extLst>
              <a:ext uri="{FF2B5EF4-FFF2-40B4-BE49-F238E27FC236}">
                <a16:creationId xmlns:a16="http://schemas.microsoft.com/office/drawing/2014/main" id="{E5D6E188-F8B9-FF42-9163-B7BB196EF006}"/>
              </a:ext>
            </a:extLst>
          </p:cNvPr>
          <p:cNvGrpSpPr/>
          <p:nvPr/>
        </p:nvGrpSpPr>
        <p:grpSpPr>
          <a:xfrm>
            <a:off x="1628549" y="5308017"/>
            <a:ext cx="5944082" cy="785977"/>
            <a:chOff x="6367736" y="2227851"/>
            <a:chExt cx="1885310" cy="4473812"/>
          </a:xfrm>
        </p:grpSpPr>
        <p:sp>
          <p:nvSpPr>
            <p:cNvPr id="34" name="正方形/長方形 33">
              <a:extLst>
                <a:ext uri="{FF2B5EF4-FFF2-40B4-BE49-F238E27FC236}">
                  <a16:creationId xmlns:a16="http://schemas.microsoft.com/office/drawing/2014/main" id="{C3799E87-D2AD-AA41-A206-D437C72A1073}"/>
                </a:ext>
              </a:extLst>
            </p:cNvPr>
            <p:cNvSpPr/>
            <p:nvPr/>
          </p:nvSpPr>
          <p:spPr>
            <a:xfrm>
              <a:off x="6367736" y="2589520"/>
              <a:ext cx="1876449" cy="4112143"/>
            </a:xfrm>
            <a:prstGeom prst="rect">
              <a:avLst/>
            </a:prstGeom>
            <a:solidFill>
              <a:srgbClr val="FA98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テキスト ボックス 34">
              <a:extLst>
                <a:ext uri="{FF2B5EF4-FFF2-40B4-BE49-F238E27FC236}">
                  <a16:creationId xmlns:a16="http://schemas.microsoft.com/office/drawing/2014/main" id="{D851AABA-3B60-AE47-8CCB-CC76D743F071}"/>
                </a:ext>
              </a:extLst>
            </p:cNvPr>
            <p:cNvSpPr txBox="1"/>
            <p:nvPr/>
          </p:nvSpPr>
          <p:spPr>
            <a:xfrm>
              <a:off x="7961716" y="2227851"/>
              <a:ext cx="291330" cy="2978189"/>
            </a:xfrm>
            <a:prstGeom prst="rect">
              <a:avLst/>
            </a:prstGeom>
            <a:noFill/>
          </p:spPr>
          <p:txBody>
            <a:bodyPr wrap="square" rtlCol="0">
              <a:spAutoFit/>
            </a:bodyPr>
            <a:lstStyle/>
            <a:p>
              <a:r>
                <a:rPr kumimoji="1" lang="en-US" altLang="ja-JP" sz="2800" dirty="0">
                  <a:latin typeface="Hiragino Maru Gothic Pro W4" panose="020F0400000000000000" pitchFamily="34" charset="-128"/>
                  <a:ea typeface="Hiragino Maru Gothic Pro W4" panose="020F0400000000000000" pitchFamily="34" charset="-128"/>
                </a:rPr>
                <a:t>HW</a:t>
              </a:r>
              <a:endParaRPr kumimoji="1" lang="ja-JP" altLang="en-US" sz="2800">
                <a:latin typeface="Hiragino Maru Gothic Pro W4" panose="020F0400000000000000" pitchFamily="34" charset="-128"/>
                <a:ea typeface="Hiragino Maru Gothic Pro W4" panose="020F0400000000000000" pitchFamily="34" charset="-128"/>
              </a:endParaRPr>
            </a:p>
          </p:txBody>
        </p:sp>
      </p:grpSp>
      <p:sp>
        <p:nvSpPr>
          <p:cNvPr id="38" name="正方形/長方形 37">
            <a:extLst>
              <a:ext uri="{FF2B5EF4-FFF2-40B4-BE49-F238E27FC236}">
                <a16:creationId xmlns:a16="http://schemas.microsoft.com/office/drawing/2014/main" id="{AE00110B-138D-784D-8BB1-FA208F33CD4F}"/>
              </a:ext>
            </a:extLst>
          </p:cNvPr>
          <p:cNvSpPr/>
          <p:nvPr/>
        </p:nvSpPr>
        <p:spPr>
          <a:xfrm>
            <a:off x="2649692" y="5553412"/>
            <a:ext cx="3577311" cy="466381"/>
          </a:xfrm>
          <a:prstGeom prst="rect">
            <a:avLst/>
          </a:prstGeom>
          <a:solidFill>
            <a:srgbClr val="FA9809"/>
          </a:solidFill>
          <a:ln w="28575">
            <a:solidFill>
              <a:srgbClr val="1F2E47"/>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sz="2800">
              <a:latin typeface="Hiragino Kaku Gothic Pro W3" panose="020B0300000000000000" pitchFamily="34" charset="-128"/>
              <a:ea typeface="Hiragino Kaku Gothic Pro W3" panose="020B0300000000000000" pitchFamily="34" charset="-128"/>
            </a:endParaRPr>
          </a:p>
        </p:txBody>
      </p:sp>
      <p:sp>
        <p:nvSpPr>
          <p:cNvPr id="40" name="正方形/長方形 39">
            <a:extLst>
              <a:ext uri="{FF2B5EF4-FFF2-40B4-BE49-F238E27FC236}">
                <a16:creationId xmlns:a16="http://schemas.microsoft.com/office/drawing/2014/main" id="{E6C51A78-434D-0042-9E32-DCD4CE69D241}"/>
              </a:ext>
            </a:extLst>
          </p:cNvPr>
          <p:cNvSpPr/>
          <p:nvPr/>
        </p:nvSpPr>
        <p:spPr>
          <a:xfrm>
            <a:off x="4675657" y="4615005"/>
            <a:ext cx="2681771" cy="460689"/>
          </a:xfrm>
          <a:prstGeom prst="rect">
            <a:avLst/>
          </a:prstGeom>
          <a:solidFill>
            <a:srgbClr val="53BF71"/>
          </a:solidFill>
          <a:ln w="28575">
            <a:solidFill>
              <a:srgbClr val="1F2E47"/>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ja-JP" altLang="en-US" sz="2800">
                <a:latin typeface="Hiragino Kaku Gothic Pro W3" panose="020B0300000000000000" pitchFamily="34" charset="-128"/>
                <a:ea typeface="Hiragino Kaku Gothic Pro W3" panose="020B0300000000000000" pitchFamily="34" charset="-128"/>
              </a:rPr>
              <a:t>スぺクトル解析</a:t>
            </a:r>
            <a:endParaRPr kumimoji="1" lang="ja-JP" altLang="en-US" sz="2800">
              <a:latin typeface="Hiragino Kaku Gothic Pro W3" panose="020B0300000000000000" pitchFamily="34" charset="-128"/>
              <a:ea typeface="Hiragino Kaku Gothic Pro W3" panose="020B0300000000000000" pitchFamily="34" charset="-128"/>
            </a:endParaRPr>
          </a:p>
        </p:txBody>
      </p:sp>
      <p:cxnSp>
        <p:nvCxnSpPr>
          <p:cNvPr id="41" name="直線矢印コネクタ 40">
            <a:extLst>
              <a:ext uri="{FF2B5EF4-FFF2-40B4-BE49-F238E27FC236}">
                <a16:creationId xmlns:a16="http://schemas.microsoft.com/office/drawing/2014/main" id="{309B325A-DD75-EE48-8831-6CD43ED0C7CE}"/>
              </a:ext>
            </a:extLst>
          </p:cNvPr>
          <p:cNvCxnSpPr>
            <a:cxnSpLocks/>
            <a:endCxn id="29" idx="1"/>
          </p:cNvCxnSpPr>
          <p:nvPr/>
        </p:nvCxnSpPr>
        <p:spPr>
          <a:xfrm>
            <a:off x="1325366" y="4007027"/>
            <a:ext cx="485849" cy="0"/>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線矢印コネクタ 41">
            <a:extLst>
              <a:ext uri="{FF2B5EF4-FFF2-40B4-BE49-F238E27FC236}">
                <a16:creationId xmlns:a16="http://schemas.microsoft.com/office/drawing/2014/main" id="{3F70FA38-5D15-114F-8265-DA8ED3541664}"/>
              </a:ext>
            </a:extLst>
          </p:cNvPr>
          <p:cNvCxnSpPr>
            <a:cxnSpLocks/>
            <a:endCxn id="31" idx="0"/>
          </p:cNvCxnSpPr>
          <p:nvPr/>
        </p:nvCxnSpPr>
        <p:spPr>
          <a:xfrm>
            <a:off x="3152101" y="4278515"/>
            <a:ext cx="1" cy="33649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45" name="直線矢印コネクタ 44">
            <a:extLst>
              <a:ext uri="{FF2B5EF4-FFF2-40B4-BE49-F238E27FC236}">
                <a16:creationId xmlns:a16="http://schemas.microsoft.com/office/drawing/2014/main" id="{26B23F3D-98E6-3640-8796-8DFDD8255014}"/>
              </a:ext>
            </a:extLst>
          </p:cNvPr>
          <p:cNvCxnSpPr>
            <a:cxnSpLocks/>
          </p:cNvCxnSpPr>
          <p:nvPr/>
        </p:nvCxnSpPr>
        <p:spPr>
          <a:xfrm flipH="1">
            <a:off x="3152101" y="5100811"/>
            <a:ext cx="4621" cy="401289"/>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直線矢印コネクタ 53">
            <a:extLst>
              <a:ext uri="{FF2B5EF4-FFF2-40B4-BE49-F238E27FC236}">
                <a16:creationId xmlns:a16="http://schemas.microsoft.com/office/drawing/2014/main" id="{3E4332E8-450F-CB42-B145-11699AF8844C}"/>
              </a:ext>
            </a:extLst>
          </p:cNvPr>
          <p:cNvCxnSpPr>
            <a:cxnSpLocks/>
          </p:cNvCxnSpPr>
          <p:nvPr/>
        </p:nvCxnSpPr>
        <p:spPr>
          <a:xfrm flipV="1">
            <a:off x="5803180" y="5042630"/>
            <a:ext cx="0" cy="459470"/>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79" name="テキスト ボックス 78">
            <a:extLst>
              <a:ext uri="{FF2B5EF4-FFF2-40B4-BE49-F238E27FC236}">
                <a16:creationId xmlns:a16="http://schemas.microsoft.com/office/drawing/2014/main" id="{9DDBDF2E-6087-974F-82EC-5EA7568378A5}"/>
              </a:ext>
            </a:extLst>
          </p:cNvPr>
          <p:cNvSpPr txBox="1"/>
          <p:nvPr/>
        </p:nvSpPr>
        <p:spPr>
          <a:xfrm>
            <a:off x="3009240" y="5552284"/>
            <a:ext cx="3073235" cy="523220"/>
          </a:xfrm>
          <a:prstGeom prst="rect">
            <a:avLst/>
          </a:prstGeom>
          <a:noFill/>
        </p:spPr>
        <p:txBody>
          <a:bodyPr wrap="square" rtlCol="0">
            <a:spAutoFit/>
          </a:bodyPr>
          <a:lstStyle/>
          <a:p>
            <a:r>
              <a:rPr kumimoji="1" lang="ja-JP" altLang="en-US" sz="2800"/>
              <a:t>固定小数点の</a:t>
            </a:r>
            <a:r>
              <a:rPr kumimoji="1" lang="en-US" altLang="ja-JP" sz="2800" dirty="0"/>
              <a:t>FFT</a:t>
            </a:r>
            <a:endParaRPr kumimoji="1" lang="ja-JP" altLang="en-US" sz="2800"/>
          </a:p>
        </p:txBody>
      </p:sp>
      <p:sp>
        <p:nvSpPr>
          <p:cNvPr id="43" name="コンテンツ プレースホルダー 2">
            <a:extLst>
              <a:ext uri="{FF2B5EF4-FFF2-40B4-BE49-F238E27FC236}">
                <a16:creationId xmlns:a16="http://schemas.microsoft.com/office/drawing/2014/main" id="{46257E44-1B16-554F-916E-EA2E7AE37119}"/>
              </a:ext>
            </a:extLst>
          </p:cNvPr>
          <p:cNvSpPr>
            <a:spLocks noGrp="1"/>
          </p:cNvSpPr>
          <p:nvPr>
            <p:ph idx="1"/>
          </p:nvPr>
        </p:nvSpPr>
        <p:spPr>
          <a:xfrm>
            <a:off x="35496" y="1156993"/>
            <a:ext cx="9145016" cy="1763263"/>
          </a:xfrm>
        </p:spPr>
        <p:txBody>
          <a:bodyPr>
            <a:noAutofit/>
          </a:bodyPr>
          <a:lstStyle/>
          <a:p>
            <a:pPr marL="0" indent="0">
              <a:buNone/>
            </a:pPr>
            <a:r>
              <a:rPr lang="ja-JP" altLang="en-US"/>
              <a:t>フーリエ変換のハードウェア化</a:t>
            </a:r>
            <a:endParaRPr lang="en-US" altLang="ja-JP" dirty="0"/>
          </a:p>
          <a:p>
            <a:pPr lvl="1"/>
            <a:r>
              <a:rPr lang="ja-JP" altLang="en-US"/>
              <a:t>固定小数点の</a:t>
            </a:r>
            <a:r>
              <a:rPr lang="en-US" altLang="ja-JP" dirty="0"/>
              <a:t>512</a:t>
            </a:r>
            <a:r>
              <a:rPr lang="ja-JP" altLang="en-US"/>
              <a:t>点</a:t>
            </a:r>
            <a:r>
              <a:rPr lang="en-US" altLang="ja-JP" dirty="0"/>
              <a:t>FFT</a:t>
            </a:r>
          </a:p>
          <a:p>
            <a:pPr lvl="1"/>
            <a:r>
              <a:rPr lang="ja-JP" altLang="en-US"/>
              <a:t>約</a:t>
            </a:r>
            <a:r>
              <a:rPr lang="en-US" altLang="ja-JP" dirty="0"/>
              <a:t>46.5μs</a:t>
            </a:r>
            <a:r>
              <a:rPr lang="ja-JP" altLang="en-US"/>
              <a:t>で実行</a:t>
            </a:r>
            <a:endParaRPr lang="en-US" altLang="ja-JP" dirty="0"/>
          </a:p>
          <a:p>
            <a:pPr lvl="1"/>
            <a:r>
              <a:rPr lang="ja-JP" altLang="en-US">
                <a:solidFill>
                  <a:srgbClr val="53BF71"/>
                </a:solidFill>
              </a:rPr>
              <a:t>オンライン故障検知可能</a:t>
            </a:r>
            <a:endParaRPr lang="en-US" altLang="ja-JP" dirty="0">
              <a:solidFill>
                <a:srgbClr val="53BF71"/>
              </a:solidFill>
            </a:endParaRPr>
          </a:p>
          <a:p>
            <a:pPr lvl="1"/>
            <a:endParaRPr lang="en-US" altLang="ja-JP" dirty="0"/>
          </a:p>
          <a:p>
            <a:pPr lvl="1"/>
            <a:endParaRPr lang="en-US" altLang="ja-JP" dirty="0"/>
          </a:p>
          <a:p>
            <a:pPr marL="0" indent="0">
              <a:buNone/>
            </a:pPr>
            <a:endParaRPr lang="en-US" altLang="ja-JP" dirty="0">
              <a:solidFill>
                <a:schemeClr val="bg1"/>
              </a:solidFill>
            </a:endParaRPr>
          </a:p>
        </p:txBody>
      </p:sp>
      <p:sp>
        <p:nvSpPr>
          <p:cNvPr id="27" name="四角形吹き出し 26">
            <a:extLst>
              <a:ext uri="{FF2B5EF4-FFF2-40B4-BE49-F238E27FC236}">
                <a16:creationId xmlns:a16="http://schemas.microsoft.com/office/drawing/2014/main" id="{9D03EB88-5A2B-9242-823D-4CCFD6CF39BC}"/>
              </a:ext>
            </a:extLst>
          </p:cNvPr>
          <p:cNvSpPr/>
          <p:nvPr/>
        </p:nvSpPr>
        <p:spPr>
          <a:xfrm>
            <a:off x="6016542" y="2095952"/>
            <a:ext cx="3026029" cy="904031"/>
          </a:xfrm>
          <a:prstGeom prst="wedgeRectCallout">
            <a:avLst>
              <a:gd name="adj1" fmla="val -96192"/>
              <a:gd name="adj2" fmla="val 24811"/>
            </a:avLst>
          </a:prstGeom>
          <a:solidFill>
            <a:srgbClr val="53BF71"/>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dirty="0">
                <a:ln w="0"/>
                <a:solidFill>
                  <a:schemeClr val="tx1"/>
                </a:solidFill>
                <a:effectLst>
                  <a:outerShdw blurRad="38100" dist="19050" dir="2700000" algn="tl" rotWithShape="0">
                    <a:schemeClr val="dk1">
                      <a:alpha val="40000"/>
                    </a:schemeClr>
                  </a:outerShdw>
                </a:effectLst>
              </a:rPr>
              <a:t>PWM</a:t>
            </a:r>
            <a:r>
              <a:rPr lang="ja-JP" altLang="en-US" sz="2400">
                <a:ln w="0"/>
                <a:solidFill>
                  <a:schemeClr val="tx1"/>
                </a:solidFill>
                <a:effectLst>
                  <a:outerShdw blurRad="38100" dist="19050" dir="2700000" algn="tl" rotWithShape="0">
                    <a:schemeClr val="dk1">
                      <a:alpha val="40000"/>
                    </a:schemeClr>
                  </a:outerShdw>
                </a:effectLst>
              </a:rPr>
              <a:t>信号の周期</a:t>
            </a:r>
            <a:br>
              <a:rPr lang="en-US" altLang="ja-JP" sz="2400" dirty="0">
                <a:ln w="0"/>
                <a:solidFill>
                  <a:schemeClr val="tx1"/>
                </a:solidFill>
                <a:effectLst>
                  <a:outerShdw blurRad="38100" dist="19050" dir="2700000" algn="tl" rotWithShape="0">
                    <a:schemeClr val="dk1">
                      <a:alpha val="40000"/>
                    </a:schemeClr>
                  </a:outerShdw>
                </a:effectLst>
              </a:rPr>
            </a:br>
            <a:r>
              <a:rPr kumimoji="1" lang="ja-JP" altLang="en-US" sz="2400"/>
              <a:t>約</a:t>
            </a:r>
            <a:r>
              <a:rPr kumimoji="1" lang="en-US" altLang="ja-JP" sz="2400" dirty="0"/>
              <a:t>200-1,000μs</a:t>
            </a:r>
            <a:endParaRPr lang="en-US" altLang="ja-JP" sz="240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1841748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CA803F3-2D5D-284E-AE6B-DE3CA4566C3D}"/>
              </a:ext>
            </a:extLst>
          </p:cNvPr>
          <p:cNvSpPr>
            <a:spLocks noGrp="1"/>
          </p:cNvSpPr>
          <p:nvPr>
            <p:ph type="title"/>
          </p:nvPr>
        </p:nvSpPr>
        <p:spPr/>
        <p:txBody>
          <a:bodyPr/>
          <a:lstStyle/>
          <a:p>
            <a:r>
              <a:rPr lang="ja-JP" altLang="en-US"/>
              <a:t>前処理・スペクトル解析</a:t>
            </a:r>
            <a:endParaRPr kumimoji="1" lang="ja-JP" altLang="en-US"/>
          </a:p>
        </p:txBody>
      </p:sp>
      <p:sp>
        <p:nvSpPr>
          <p:cNvPr id="63" name="コンテンツ プレースホルダー 2">
            <a:extLst>
              <a:ext uri="{FF2B5EF4-FFF2-40B4-BE49-F238E27FC236}">
                <a16:creationId xmlns:a16="http://schemas.microsoft.com/office/drawing/2014/main" id="{37307416-8BBF-0C4E-B126-5ABC0494A97E}"/>
              </a:ext>
            </a:extLst>
          </p:cNvPr>
          <p:cNvSpPr>
            <a:spLocks noGrp="1"/>
          </p:cNvSpPr>
          <p:nvPr>
            <p:ph idx="1"/>
          </p:nvPr>
        </p:nvSpPr>
        <p:spPr>
          <a:xfrm>
            <a:off x="448153" y="1451443"/>
            <a:ext cx="8096909" cy="4833556"/>
          </a:xfrm>
        </p:spPr>
        <p:txBody>
          <a:bodyPr>
            <a:normAutofit/>
          </a:bodyPr>
          <a:lstStyle/>
          <a:p>
            <a:r>
              <a:rPr kumimoji="1" lang="ja-JP" altLang="en-US"/>
              <a:t>データ</a:t>
            </a:r>
            <a:r>
              <a:rPr lang="ja-JP" altLang="en-US"/>
              <a:t>の</a:t>
            </a:r>
            <a:r>
              <a:rPr kumimoji="1" lang="ja-JP" altLang="en-US"/>
              <a:t>固定小数点化</a:t>
            </a:r>
            <a:endParaRPr kumimoji="1" lang="en-US" altLang="ja-JP" dirty="0"/>
          </a:p>
          <a:p>
            <a:endParaRPr kumimoji="1" lang="en-US" altLang="ja-JP" dirty="0"/>
          </a:p>
          <a:p>
            <a:endParaRPr lang="en-US" altLang="ja-JP" dirty="0"/>
          </a:p>
          <a:p>
            <a:endParaRPr kumimoji="1" lang="en-US" altLang="ja-JP" dirty="0"/>
          </a:p>
          <a:p>
            <a:endParaRPr lang="en-US" altLang="ja-JP" dirty="0"/>
          </a:p>
          <a:p>
            <a:endParaRPr kumimoji="1" lang="en-US" altLang="ja-JP" dirty="0"/>
          </a:p>
          <a:p>
            <a:endParaRPr kumimoji="1" lang="en-US" altLang="ja-JP" dirty="0"/>
          </a:p>
          <a:p>
            <a:r>
              <a:rPr lang="ja-JP" altLang="en-US"/>
              <a:t>スペクトラム解析</a:t>
            </a:r>
            <a:endParaRPr lang="en-US" altLang="ja-JP" dirty="0"/>
          </a:p>
          <a:p>
            <a:pPr lvl="1"/>
            <a:r>
              <a:rPr kumimoji="1" lang="ja-JP" altLang="en-US"/>
              <a:t>故障</a:t>
            </a:r>
            <a:r>
              <a:rPr kumimoji="1" lang="en-US" altLang="ja-JP" dirty="0"/>
              <a:t>: </a:t>
            </a:r>
            <a:r>
              <a:rPr kumimoji="1" lang="ja-JP" altLang="en-US"/>
              <a:t>最大周波数成分の増加する特徴を利用</a:t>
            </a:r>
            <a:endParaRPr kumimoji="1" lang="en-US" altLang="ja-JP" dirty="0"/>
          </a:p>
        </p:txBody>
      </p:sp>
      <p:sp>
        <p:nvSpPr>
          <p:cNvPr id="6" name="正方形/長方形 5">
            <a:extLst>
              <a:ext uri="{FF2B5EF4-FFF2-40B4-BE49-F238E27FC236}">
                <a16:creationId xmlns:a16="http://schemas.microsoft.com/office/drawing/2014/main" id="{6AE03CAD-4249-8643-A70B-486A200A7852}"/>
              </a:ext>
            </a:extLst>
          </p:cNvPr>
          <p:cNvSpPr/>
          <p:nvPr/>
        </p:nvSpPr>
        <p:spPr>
          <a:xfrm>
            <a:off x="1142113" y="2220173"/>
            <a:ext cx="3061415" cy="632407"/>
          </a:xfrm>
          <a:prstGeom prst="rect">
            <a:avLst/>
          </a:prstGeom>
          <a:solidFill>
            <a:srgbClr val="53BF71"/>
          </a:solidFill>
          <a:ln>
            <a:solidFill>
              <a:srgbClr val="84AB32"/>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ja-JP" altLang="en-US" sz="2800">
                <a:latin typeface="Hiragino Maru Gothic Pro W4" panose="020F0400000000000000" pitchFamily="34" charset="-128"/>
                <a:ea typeface="Hiragino Maru Gothic Pro W4" panose="020F0400000000000000" pitchFamily="34" charset="-128"/>
              </a:rPr>
              <a:t>電流信号</a:t>
            </a:r>
            <a:endParaRPr kumimoji="1" lang="ja-JP" altLang="en-US" sz="2800">
              <a:latin typeface="Hiragino Maru Gothic Pro W4" panose="020F0400000000000000" pitchFamily="34" charset="-128"/>
              <a:ea typeface="Hiragino Maru Gothic Pro W4" panose="020F0400000000000000" pitchFamily="34" charset="-128"/>
            </a:endParaRPr>
          </a:p>
        </p:txBody>
      </p:sp>
      <p:sp>
        <p:nvSpPr>
          <p:cNvPr id="10" name="四角形吹き出し 9">
            <a:extLst>
              <a:ext uri="{FF2B5EF4-FFF2-40B4-BE49-F238E27FC236}">
                <a16:creationId xmlns:a16="http://schemas.microsoft.com/office/drawing/2014/main" id="{A36684E5-3E8E-2F45-80EC-450473367840}"/>
              </a:ext>
            </a:extLst>
          </p:cNvPr>
          <p:cNvSpPr/>
          <p:nvPr/>
        </p:nvSpPr>
        <p:spPr>
          <a:xfrm>
            <a:off x="4534337" y="2089755"/>
            <a:ext cx="2502181" cy="893242"/>
          </a:xfrm>
          <a:prstGeom prst="wedgeRectCallout">
            <a:avLst>
              <a:gd name="adj1" fmla="val -59594"/>
              <a:gd name="adj2" fmla="val -1253"/>
            </a:avLst>
          </a:prstGeom>
          <a:solidFill>
            <a:srgbClr val="53BF71"/>
          </a:solidFill>
          <a:ln>
            <a:solidFill>
              <a:srgbClr val="FFFFFF"/>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ja-JP" sz="2000" dirty="0"/>
              <a:t>0.0010447478222801</a:t>
            </a:r>
          </a:p>
          <a:p>
            <a:pPr algn="ctr"/>
            <a:r>
              <a:rPr lang="en-US" altLang="ja-JP" sz="2000" dirty="0"/>
              <a:t> 0.9938883564469071</a:t>
            </a:r>
          </a:p>
          <a:p>
            <a:pPr algn="ctr"/>
            <a:r>
              <a:rPr lang="en-US" altLang="ja-JP" sz="2000" dirty="0"/>
              <a:t> 0.9173550407338927</a:t>
            </a:r>
          </a:p>
        </p:txBody>
      </p:sp>
      <p:cxnSp>
        <p:nvCxnSpPr>
          <p:cNvPr id="12" name="直線矢印コネクタ 11">
            <a:extLst>
              <a:ext uri="{FF2B5EF4-FFF2-40B4-BE49-F238E27FC236}">
                <a16:creationId xmlns:a16="http://schemas.microsoft.com/office/drawing/2014/main" id="{1F5038B1-CEAB-A041-BC15-D921CD731F90}"/>
              </a:ext>
            </a:extLst>
          </p:cNvPr>
          <p:cNvCxnSpPr>
            <a:cxnSpLocks/>
          </p:cNvCxnSpPr>
          <p:nvPr/>
        </p:nvCxnSpPr>
        <p:spPr>
          <a:xfrm>
            <a:off x="2650636" y="2875425"/>
            <a:ext cx="8728" cy="348613"/>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3" name="四角形吹き出し 12">
            <a:extLst>
              <a:ext uri="{FF2B5EF4-FFF2-40B4-BE49-F238E27FC236}">
                <a16:creationId xmlns:a16="http://schemas.microsoft.com/office/drawing/2014/main" id="{7EF2B4DC-B800-8C4D-9C9E-EDA3AE5DB8BE}"/>
              </a:ext>
            </a:extLst>
          </p:cNvPr>
          <p:cNvSpPr/>
          <p:nvPr/>
        </p:nvSpPr>
        <p:spPr>
          <a:xfrm>
            <a:off x="4496607" y="3429000"/>
            <a:ext cx="2502181" cy="893242"/>
          </a:xfrm>
          <a:prstGeom prst="wedgeRectCallout">
            <a:avLst>
              <a:gd name="adj1" fmla="val -58159"/>
              <a:gd name="adj2" fmla="val -37447"/>
            </a:avLst>
          </a:prstGeom>
          <a:solidFill>
            <a:srgbClr val="53BF71"/>
          </a:solidFill>
          <a:ln>
            <a:solidFill>
              <a:srgbClr val="FFFFFF"/>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ja-JP" sz="2000" dirty="0"/>
              <a:t>0</a:t>
            </a:r>
          </a:p>
          <a:p>
            <a:pPr algn="ctr"/>
            <a:r>
              <a:rPr lang="en-US" altLang="ja-JP" sz="2000" dirty="0"/>
              <a:t>99</a:t>
            </a:r>
          </a:p>
          <a:p>
            <a:pPr algn="ctr"/>
            <a:r>
              <a:rPr lang="en-US" altLang="ja-JP" sz="2000" dirty="0"/>
              <a:t>91</a:t>
            </a:r>
          </a:p>
        </p:txBody>
      </p:sp>
      <p:sp>
        <p:nvSpPr>
          <p:cNvPr id="15" name="正方形/長方形 14">
            <a:extLst>
              <a:ext uri="{FF2B5EF4-FFF2-40B4-BE49-F238E27FC236}">
                <a16:creationId xmlns:a16="http://schemas.microsoft.com/office/drawing/2014/main" id="{8AB6C27B-A19F-9B4E-86CF-AF5619C5F1A3}"/>
              </a:ext>
            </a:extLst>
          </p:cNvPr>
          <p:cNvSpPr/>
          <p:nvPr/>
        </p:nvSpPr>
        <p:spPr>
          <a:xfrm>
            <a:off x="1097741" y="3246883"/>
            <a:ext cx="3105790" cy="627188"/>
          </a:xfrm>
          <a:prstGeom prst="rect">
            <a:avLst/>
          </a:prstGeom>
          <a:solidFill>
            <a:srgbClr val="53BF71"/>
          </a:solidFill>
          <a:ln>
            <a:solidFill>
              <a:srgbClr val="84AB32"/>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2800">
                <a:latin typeface="Hiragino Maru Gothic Pro W4" panose="020F0400000000000000" pitchFamily="34" charset="-128"/>
                <a:ea typeface="Hiragino Maru Gothic Pro W4" panose="020F0400000000000000" pitchFamily="34" charset="-128"/>
              </a:rPr>
              <a:t>固定小数点化</a:t>
            </a:r>
          </a:p>
        </p:txBody>
      </p:sp>
      <p:cxnSp>
        <p:nvCxnSpPr>
          <p:cNvPr id="18" name="直線矢印コネクタ 17">
            <a:extLst>
              <a:ext uri="{FF2B5EF4-FFF2-40B4-BE49-F238E27FC236}">
                <a16:creationId xmlns:a16="http://schemas.microsoft.com/office/drawing/2014/main" id="{1E58AA01-C3B7-5F4F-B29E-0CF94BD075DE}"/>
              </a:ext>
            </a:extLst>
          </p:cNvPr>
          <p:cNvCxnSpPr>
            <a:cxnSpLocks/>
            <a:stCxn id="15" idx="2"/>
          </p:cNvCxnSpPr>
          <p:nvPr/>
        </p:nvCxnSpPr>
        <p:spPr>
          <a:xfrm>
            <a:off x="2650636" y="3874071"/>
            <a:ext cx="0" cy="371458"/>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線矢印コネクタ 18">
            <a:extLst>
              <a:ext uri="{FF2B5EF4-FFF2-40B4-BE49-F238E27FC236}">
                <a16:creationId xmlns:a16="http://schemas.microsoft.com/office/drawing/2014/main" id="{12CBEDAA-31DF-544F-B895-9D1F74F3C047}"/>
              </a:ext>
            </a:extLst>
          </p:cNvPr>
          <p:cNvCxnSpPr>
            <a:cxnSpLocks/>
            <a:stCxn id="10" idx="2"/>
          </p:cNvCxnSpPr>
          <p:nvPr/>
        </p:nvCxnSpPr>
        <p:spPr>
          <a:xfrm>
            <a:off x="5785428" y="2982997"/>
            <a:ext cx="0" cy="437799"/>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2" name="正方形/長方形 31">
            <a:extLst>
              <a:ext uri="{FF2B5EF4-FFF2-40B4-BE49-F238E27FC236}">
                <a16:creationId xmlns:a16="http://schemas.microsoft.com/office/drawing/2014/main" id="{FEA0A5BF-A210-2741-A7B4-23F9F3B7A7E9}"/>
              </a:ext>
            </a:extLst>
          </p:cNvPr>
          <p:cNvSpPr/>
          <p:nvPr/>
        </p:nvSpPr>
        <p:spPr>
          <a:xfrm>
            <a:off x="1097738" y="4268374"/>
            <a:ext cx="3105790" cy="627188"/>
          </a:xfrm>
          <a:prstGeom prst="rect">
            <a:avLst/>
          </a:prstGeom>
          <a:solidFill>
            <a:srgbClr val="53BF71"/>
          </a:solidFill>
          <a:ln>
            <a:solidFill>
              <a:srgbClr val="84AB32"/>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ja-JP" sz="2800" dirty="0">
                <a:latin typeface="Hiragino Maru Gothic Pro W4" panose="020F0400000000000000" pitchFamily="34" charset="-128"/>
                <a:ea typeface="Hiragino Maru Gothic Pro W4" panose="020F0400000000000000" pitchFamily="34" charset="-128"/>
              </a:rPr>
              <a:t>duty</a:t>
            </a:r>
            <a:r>
              <a:rPr lang="ja-JP" altLang="en-US" sz="2800">
                <a:latin typeface="Hiragino Maru Gothic Pro W4" panose="020F0400000000000000" pitchFamily="34" charset="-128"/>
                <a:ea typeface="Hiragino Maru Gothic Pro W4" panose="020F0400000000000000" pitchFamily="34" charset="-128"/>
              </a:rPr>
              <a:t>比を算出</a:t>
            </a:r>
            <a:endParaRPr kumimoji="1" lang="ja-JP" altLang="en-US" sz="2800">
              <a:latin typeface="Hiragino Maru Gothic Pro W4" panose="020F0400000000000000" pitchFamily="34" charset="-128"/>
              <a:ea typeface="Hiragino Maru Gothic Pro W4" panose="020F0400000000000000" pitchFamily="34" charset="-128"/>
            </a:endParaRPr>
          </a:p>
        </p:txBody>
      </p:sp>
      <p:sp>
        <p:nvSpPr>
          <p:cNvPr id="61" name="テキスト ボックス 60">
            <a:extLst>
              <a:ext uri="{FF2B5EF4-FFF2-40B4-BE49-F238E27FC236}">
                <a16:creationId xmlns:a16="http://schemas.microsoft.com/office/drawing/2014/main" id="{AAC11089-FAD3-474E-A8A3-337638725E44}"/>
              </a:ext>
            </a:extLst>
          </p:cNvPr>
          <p:cNvSpPr txBox="1"/>
          <p:nvPr/>
        </p:nvSpPr>
        <p:spPr>
          <a:xfrm>
            <a:off x="2695272" y="2875425"/>
            <a:ext cx="1213519" cy="400110"/>
          </a:xfrm>
          <a:prstGeom prst="rect">
            <a:avLst/>
          </a:prstGeom>
          <a:noFill/>
        </p:spPr>
        <p:txBody>
          <a:bodyPr wrap="square" rtlCol="0">
            <a:spAutoFit/>
          </a:bodyPr>
          <a:lstStyle/>
          <a:p>
            <a:r>
              <a:rPr kumimoji="1" lang="ja-JP" altLang="en-US" sz="2000"/>
              <a:t>定数倍</a:t>
            </a:r>
            <a:endParaRPr kumimoji="1" lang="en-US" altLang="ja-JP" sz="2000" dirty="0"/>
          </a:p>
        </p:txBody>
      </p:sp>
    </p:spTree>
    <p:extLst>
      <p:ext uri="{BB962C8B-B14F-4D97-AF65-F5344CB8AC3E}">
        <p14:creationId xmlns:p14="http://schemas.microsoft.com/office/powerpoint/2010/main" val="17343170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A72A619-F0E7-E34E-BECE-B33A0373F199}"/>
              </a:ext>
            </a:extLst>
          </p:cNvPr>
          <p:cNvSpPr>
            <a:spLocks noGrp="1"/>
          </p:cNvSpPr>
          <p:nvPr>
            <p:ph type="title"/>
          </p:nvPr>
        </p:nvSpPr>
        <p:spPr>
          <a:xfrm>
            <a:off x="152458" y="57061"/>
            <a:ext cx="8361225" cy="1325563"/>
          </a:xfrm>
        </p:spPr>
        <p:txBody>
          <a:bodyPr/>
          <a:lstStyle/>
          <a:p>
            <a:r>
              <a:rPr kumimoji="1" lang="ja-JP" altLang="en-US"/>
              <a:t>プログラマブル</a:t>
            </a:r>
            <a:r>
              <a:rPr kumimoji="1" lang="en-US" altLang="ja-JP" dirty="0"/>
              <a:t>SoC</a:t>
            </a:r>
            <a:r>
              <a:rPr kumimoji="1" lang="ja-JP" altLang="en-US"/>
              <a:t>による実装</a:t>
            </a:r>
          </a:p>
        </p:txBody>
      </p:sp>
      <p:sp>
        <p:nvSpPr>
          <p:cNvPr id="3" name="コンテンツ プレースホルダー 2">
            <a:extLst>
              <a:ext uri="{FF2B5EF4-FFF2-40B4-BE49-F238E27FC236}">
                <a16:creationId xmlns:a16="http://schemas.microsoft.com/office/drawing/2014/main" id="{F96805D4-A8A6-6A49-921A-ED00FDEEAA96}"/>
              </a:ext>
            </a:extLst>
          </p:cNvPr>
          <p:cNvSpPr>
            <a:spLocks noGrp="1"/>
          </p:cNvSpPr>
          <p:nvPr>
            <p:ph idx="1"/>
          </p:nvPr>
        </p:nvSpPr>
        <p:spPr>
          <a:xfrm>
            <a:off x="-23904" y="3230768"/>
            <a:ext cx="1822893" cy="461483"/>
          </a:xfrm>
        </p:spPr>
        <p:txBody>
          <a:bodyPr>
            <a:normAutofit/>
          </a:bodyPr>
          <a:lstStyle/>
          <a:p>
            <a:pPr marL="0" indent="0">
              <a:buNone/>
            </a:pPr>
            <a:r>
              <a:rPr lang="en-US" altLang="ja-JP" sz="2400" dirty="0"/>
              <a:t>RS-380PH</a:t>
            </a:r>
          </a:p>
        </p:txBody>
      </p:sp>
      <p:grpSp>
        <p:nvGrpSpPr>
          <p:cNvPr id="5" name="グループ化 4">
            <a:extLst>
              <a:ext uri="{FF2B5EF4-FFF2-40B4-BE49-F238E27FC236}">
                <a16:creationId xmlns:a16="http://schemas.microsoft.com/office/drawing/2014/main" id="{553CA41E-087F-EE48-A86D-5D8E490D2965}"/>
              </a:ext>
            </a:extLst>
          </p:cNvPr>
          <p:cNvGrpSpPr/>
          <p:nvPr/>
        </p:nvGrpSpPr>
        <p:grpSpPr>
          <a:xfrm>
            <a:off x="212119" y="1484784"/>
            <a:ext cx="8765530" cy="4968552"/>
            <a:chOff x="131252" y="1834307"/>
            <a:chExt cx="8414801" cy="4665002"/>
          </a:xfrm>
        </p:grpSpPr>
        <p:sp>
          <p:nvSpPr>
            <p:cNvPr id="6" name="コンテンツ プレースホルダー 4">
              <a:extLst>
                <a:ext uri="{FF2B5EF4-FFF2-40B4-BE49-F238E27FC236}">
                  <a16:creationId xmlns:a16="http://schemas.microsoft.com/office/drawing/2014/main" id="{3D97E8CF-43D1-F842-A4EA-5201B9C5B98D}"/>
                </a:ext>
              </a:extLst>
            </p:cNvPr>
            <p:cNvSpPr txBox="1">
              <a:spLocks/>
            </p:cNvSpPr>
            <p:nvPr/>
          </p:nvSpPr>
          <p:spPr>
            <a:xfrm>
              <a:off x="1627277" y="1834307"/>
              <a:ext cx="6834219" cy="4665002"/>
            </a:xfrm>
            <a:prstGeom prst="corner">
              <a:avLst>
                <a:gd name="adj1" fmla="val 56280"/>
                <a:gd name="adj2" fmla="val 460455"/>
              </a:avLst>
            </a:prstGeom>
            <a:solidFill>
              <a:srgbClr val="1F2E47">
                <a:alpha val="18000"/>
              </a:srgbClr>
            </a:solidFill>
            <a:ln w="38100" cap="flat" cmpd="sng" algn="ctr">
              <a:solidFill>
                <a:srgbClr val="53BF71"/>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lIns="68580" tIns="34290" rIns="68580" bIns="34290" rtlCol="0" anchor="ctr">
              <a:normAutofit/>
            </a:bodyPr>
            <a:lstStyle>
              <a:lvl1pPr marL="0" indent="0" algn="ctr" defTabSz="3056748" rtl="0" eaLnBrk="1" latinLnBrk="0" hangingPunct="1">
                <a:lnSpc>
                  <a:spcPct val="90000"/>
                </a:lnSpc>
                <a:spcBef>
                  <a:spcPts val="3343"/>
                </a:spcBef>
                <a:buFont typeface="Arial" panose="020B0604020202020204" pitchFamily="34" charset="0"/>
                <a:buNone/>
                <a:defRPr kumimoji="1" sz="8023" kern="1200">
                  <a:solidFill>
                    <a:schemeClr val="lt1"/>
                  </a:solidFill>
                  <a:latin typeface="+mn-lt"/>
                  <a:ea typeface="+mn-ea"/>
                  <a:cs typeface="+mn-cs"/>
                </a:defRPr>
              </a:lvl1pPr>
              <a:lvl2pPr marL="1528374" indent="0" algn="ctr" defTabSz="3056748" rtl="0" eaLnBrk="1" latinLnBrk="0" hangingPunct="1">
                <a:lnSpc>
                  <a:spcPct val="90000"/>
                </a:lnSpc>
                <a:spcBef>
                  <a:spcPts val="1671"/>
                </a:spcBef>
                <a:buFont typeface="Arial" panose="020B0604020202020204" pitchFamily="34" charset="0"/>
                <a:buNone/>
                <a:defRPr kumimoji="1" sz="6686" kern="1200">
                  <a:solidFill>
                    <a:schemeClr val="lt1"/>
                  </a:solidFill>
                  <a:latin typeface="+mn-lt"/>
                  <a:ea typeface="+mn-ea"/>
                  <a:cs typeface="+mn-cs"/>
                </a:defRPr>
              </a:lvl2pPr>
              <a:lvl3pPr marL="3056748" indent="0" algn="ctr" defTabSz="3056748" rtl="0" eaLnBrk="1" latinLnBrk="0" hangingPunct="1">
                <a:lnSpc>
                  <a:spcPct val="90000"/>
                </a:lnSpc>
                <a:spcBef>
                  <a:spcPts val="1671"/>
                </a:spcBef>
                <a:buFont typeface="Arial" panose="020B0604020202020204" pitchFamily="34" charset="0"/>
                <a:buNone/>
                <a:defRPr kumimoji="1" sz="6017" kern="1200">
                  <a:solidFill>
                    <a:schemeClr val="lt1"/>
                  </a:solidFill>
                  <a:latin typeface="+mn-lt"/>
                  <a:ea typeface="+mn-ea"/>
                  <a:cs typeface="+mn-cs"/>
                </a:defRPr>
              </a:lvl3pPr>
              <a:lvl4pPr marL="4585122" indent="0" algn="ctr" defTabSz="3056748" rtl="0" eaLnBrk="1" latinLnBrk="0" hangingPunct="1">
                <a:lnSpc>
                  <a:spcPct val="90000"/>
                </a:lnSpc>
                <a:spcBef>
                  <a:spcPts val="1671"/>
                </a:spcBef>
                <a:buFont typeface="Arial" panose="020B0604020202020204" pitchFamily="34" charset="0"/>
                <a:buNone/>
                <a:defRPr kumimoji="1" sz="5349" kern="1200">
                  <a:solidFill>
                    <a:schemeClr val="lt1"/>
                  </a:solidFill>
                  <a:latin typeface="+mn-lt"/>
                  <a:ea typeface="+mn-ea"/>
                  <a:cs typeface="+mn-cs"/>
                </a:defRPr>
              </a:lvl4pPr>
              <a:lvl5pPr marL="6113496" indent="0" algn="ctr" defTabSz="3056748" rtl="0" eaLnBrk="1" latinLnBrk="0" hangingPunct="1">
                <a:lnSpc>
                  <a:spcPct val="90000"/>
                </a:lnSpc>
                <a:spcBef>
                  <a:spcPts val="1671"/>
                </a:spcBef>
                <a:buFont typeface="Arial" panose="020B0604020202020204" pitchFamily="34" charset="0"/>
                <a:buNone/>
                <a:defRPr kumimoji="1" sz="5349" kern="1200">
                  <a:solidFill>
                    <a:schemeClr val="lt1"/>
                  </a:solidFill>
                  <a:latin typeface="+mn-lt"/>
                  <a:ea typeface="+mn-ea"/>
                  <a:cs typeface="+mn-cs"/>
                </a:defRPr>
              </a:lvl5pPr>
              <a:lvl6pPr marL="7641869" indent="0" algn="ctr" defTabSz="3056748" rtl="0" eaLnBrk="1" latinLnBrk="0" hangingPunct="1">
                <a:lnSpc>
                  <a:spcPct val="90000"/>
                </a:lnSpc>
                <a:spcBef>
                  <a:spcPts val="1671"/>
                </a:spcBef>
                <a:buFont typeface="Arial" panose="020B0604020202020204" pitchFamily="34" charset="0"/>
                <a:buNone/>
                <a:defRPr kumimoji="1" sz="5349" kern="1200">
                  <a:solidFill>
                    <a:schemeClr val="lt1"/>
                  </a:solidFill>
                  <a:latin typeface="+mn-lt"/>
                  <a:ea typeface="+mn-ea"/>
                  <a:cs typeface="+mn-cs"/>
                </a:defRPr>
              </a:lvl6pPr>
              <a:lvl7pPr marL="9170243" indent="0" algn="ctr" defTabSz="3056748" rtl="0" eaLnBrk="1" latinLnBrk="0" hangingPunct="1">
                <a:lnSpc>
                  <a:spcPct val="90000"/>
                </a:lnSpc>
                <a:spcBef>
                  <a:spcPts val="1671"/>
                </a:spcBef>
                <a:buFont typeface="Arial" panose="020B0604020202020204" pitchFamily="34" charset="0"/>
                <a:buNone/>
                <a:defRPr kumimoji="1" sz="5349" kern="1200">
                  <a:solidFill>
                    <a:schemeClr val="lt1"/>
                  </a:solidFill>
                  <a:latin typeface="+mn-lt"/>
                  <a:ea typeface="+mn-ea"/>
                  <a:cs typeface="+mn-cs"/>
                </a:defRPr>
              </a:lvl7pPr>
              <a:lvl8pPr marL="10698617" indent="0" algn="ctr" defTabSz="3056748" rtl="0" eaLnBrk="1" latinLnBrk="0" hangingPunct="1">
                <a:lnSpc>
                  <a:spcPct val="90000"/>
                </a:lnSpc>
                <a:spcBef>
                  <a:spcPts val="1671"/>
                </a:spcBef>
                <a:buFont typeface="Arial" panose="020B0604020202020204" pitchFamily="34" charset="0"/>
                <a:buNone/>
                <a:defRPr kumimoji="1" sz="5349" kern="1200">
                  <a:solidFill>
                    <a:schemeClr val="lt1"/>
                  </a:solidFill>
                  <a:latin typeface="+mn-lt"/>
                  <a:ea typeface="+mn-ea"/>
                  <a:cs typeface="+mn-cs"/>
                </a:defRPr>
              </a:lvl8pPr>
              <a:lvl9pPr marL="12226991" indent="0" algn="ctr" defTabSz="3056748" rtl="0" eaLnBrk="1" latinLnBrk="0" hangingPunct="1">
                <a:lnSpc>
                  <a:spcPct val="90000"/>
                </a:lnSpc>
                <a:spcBef>
                  <a:spcPts val="1671"/>
                </a:spcBef>
                <a:buFont typeface="Arial" panose="020B0604020202020204" pitchFamily="34" charset="0"/>
                <a:buNone/>
                <a:defRPr kumimoji="1" sz="5349" kern="1200">
                  <a:solidFill>
                    <a:schemeClr val="lt1"/>
                  </a:solidFill>
                  <a:latin typeface="+mn-lt"/>
                  <a:ea typeface="+mn-ea"/>
                  <a:cs typeface="+mn-cs"/>
                </a:defRPr>
              </a:lvl9pPr>
            </a:lstStyle>
            <a:p>
              <a:endParaRPr lang="en-US" altLang="ja-JP" sz="6017" dirty="0"/>
            </a:p>
            <a:p>
              <a:endParaRPr lang="en-US" altLang="ja-JP" sz="6017" dirty="0"/>
            </a:p>
            <a:p>
              <a:endParaRPr lang="en-US" altLang="ja-JP" sz="6017" dirty="0"/>
            </a:p>
          </p:txBody>
        </p:sp>
        <p:sp>
          <p:nvSpPr>
            <p:cNvPr id="7" name="テキスト ボックス 6">
              <a:extLst>
                <a:ext uri="{FF2B5EF4-FFF2-40B4-BE49-F238E27FC236}">
                  <a16:creationId xmlns:a16="http://schemas.microsoft.com/office/drawing/2014/main" id="{919851A1-63E5-9645-80EC-1608A016899A}"/>
                </a:ext>
              </a:extLst>
            </p:cNvPr>
            <p:cNvSpPr txBox="1"/>
            <p:nvPr/>
          </p:nvSpPr>
          <p:spPr>
            <a:xfrm>
              <a:off x="3670791" y="1892087"/>
              <a:ext cx="4831325" cy="491254"/>
            </a:xfrm>
            <a:prstGeom prst="rect">
              <a:avLst/>
            </a:prstGeom>
            <a:noFill/>
          </p:spPr>
          <p:txBody>
            <a:bodyPr wrap="square" rtlCol="0">
              <a:spAutoFit/>
            </a:bodyPr>
            <a:lstStyle/>
            <a:p>
              <a:r>
                <a:rPr lang="en" altLang="ja-JP" sz="2800" dirty="0"/>
                <a:t>Zynq-7000 Development Board </a:t>
              </a:r>
              <a:endParaRPr lang="ja-JP" altLang="en-US" sz="2800" dirty="0">
                <a:latin typeface="Hiragino Sans W3" panose="020B0300000000000000" pitchFamily="34" charset="-128"/>
                <a:ea typeface="Hiragino Sans W3" panose="020B0300000000000000" pitchFamily="34" charset="-128"/>
              </a:endParaRPr>
            </a:p>
          </p:txBody>
        </p:sp>
        <p:grpSp>
          <p:nvGrpSpPr>
            <p:cNvPr id="8" name="グループ化 7">
              <a:extLst>
                <a:ext uri="{FF2B5EF4-FFF2-40B4-BE49-F238E27FC236}">
                  <a16:creationId xmlns:a16="http://schemas.microsoft.com/office/drawing/2014/main" id="{A5FA1AD5-9FD9-1C49-B1B8-035F2ECC3C65}"/>
                </a:ext>
              </a:extLst>
            </p:cNvPr>
            <p:cNvGrpSpPr/>
            <p:nvPr/>
          </p:nvGrpSpPr>
          <p:grpSpPr>
            <a:xfrm>
              <a:off x="1765518" y="2380239"/>
              <a:ext cx="6510602" cy="2527631"/>
              <a:chOff x="323528" y="3096732"/>
              <a:chExt cx="1770753" cy="3582036"/>
            </a:xfrm>
          </p:grpSpPr>
          <p:sp>
            <p:nvSpPr>
              <p:cNvPr id="33" name="正方形/長方形 32">
                <a:extLst>
                  <a:ext uri="{FF2B5EF4-FFF2-40B4-BE49-F238E27FC236}">
                    <a16:creationId xmlns:a16="http://schemas.microsoft.com/office/drawing/2014/main" id="{1A75C197-8D1C-7444-A0E8-B1AD6D6DDF54}"/>
                  </a:ext>
                </a:extLst>
              </p:cNvPr>
              <p:cNvSpPr/>
              <p:nvPr/>
            </p:nvSpPr>
            <p:spPr>
              <a:xfrm>
                <a:off x="323528" y="3101000"/>
                <a:ext cx="1770753" cy="3577768"/>
              </a:xfrm>
              <a:prstGeom prst="rect">
                <a:avLst/>
              </a:prstGeom>
              <a:solidFill>
                <a:srgbClr val="53BF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テキスト ボックス 33">
                <a:extLst>
                  <a:ext uri="{FF2B5EF4-FFF2-40B4-BE49-F238E27FC236}">
                    <a16:creationId xmlns:a16="http://schemas.microsoft.com/office/drawing/2014/main" id="{90382617-9EE8-CB4A-AD74-03276642F56D}"/>
                  </a:ext>
                </a:extLst>
              </p:cNvPr>
              <p:cNvSpPr txBox="1"/>
              <p:nvPr/>
            </p:nvSpPr>
            <p:spPr>
              <a:xfrm>
                <a:off x="1862429" y="3096732"/>
                <a:ext cx="215981" cy="696182"/>
              </a:xfrm>
              <a:prstGeom prst="rect">
                <a:avLst/>
              </a:prstGeom>
              <a:noFill/>
            </p:spPr>
            <p:txBody>
              <a:bodyPr wrap="square" rtlCol="0">
                <a:spAutoFit/>
              </a:bodyPr>
              <a:lstStyle/>
              <a:p>
                <a:r>
                  <a:rPr lang="en-US" altLang="ja-JP" sz="2800" dirty="0"/>
                  <a:t>CPU</a:t>
                </a:r>
                <a:endParaRPr lang="en" altLang="ja-JP" sz="2800" dirty="0"/>
              </a:p>
            </p:txBody>
          </p:sp>
        </p:grpSp>
        <p:sp>
          <p:nvSpPr>
            <p:cNvPr id="9" name="正方形/長方形 8">
              <a:extLst>
                <a:ext uri="{FF2B5EF4-FFF2-40B4-BE49-F238E27FC236}">
                  <a16:creationId xmlns:a16="http://schemas.microsoft.com/office/drawing/2014/main" id="{2F78A51A-6C23-F840-95B0-C26C13F5F6C1}"/>
                </a:ext>
              </a:extLst>
            </p:cNvPr>
            <p:cNvSpPr/>
            <p:nvPr/>
          </p:nvSpPr>
          <p:spPr>
            <a:xfrm>
              <a:off x="1948187" y="2563229"/>
              <a:ext cx="2681774" cy="460689"/>
            </a:xfrm>
            <a:prstGeom prst="rect">
              <a:avLst/>
            </a:prstGeom>
            <a:noFill/>
            <a:ln w="28575">
              <a:solidFill>
                <a:schemeClr val="bg2"/>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ja-JP" altLang="en-US" sz="2800">
                  <a:solidFill>
                    <a:schemeClr val="bg1"/>
                  </a:solidFill>
                  <a:latin typeface="Hiragino Kaku Gothic Pro W3" panose="020B0300000000000000" pitchFamily="34" charset="-128"/>
                  <a:ea typeface="Hiragino Kaku Gothic Pro W3" panose="020B0300000000000000" pitchFamily="34" charset="-128"/>
                </a:rPr>
                <a:t>電流信号の取得</a:t>
              </a:r>
              <a:endParaRPr kumimoji="1" lang="ja-JP" altLang="en-US" sz="2800">
                <a:solidFill>
                  <a:schemeClr val="bg1"/>
                </a:solidFill>
                <a:latin typeface="Hiragino Kaku Gothic Pro W3" panose="020B0300000000000000" pitchFamily="34" charset="-128"/>
                <a:ea typeface="Hiragino Kaku Gothic Pro W3" panose="020B0300000000000000" pitchFamily="34" charset="-128"/>
              </a:endParaRPr>
            </a:p>
          </p:txBody>
        </p:sp>
        <p:pic>
          <p:nvPicPr>
            <p:cNvPr id="10" name="Picture 2" descr="ãã¢ã¼ã¿ã¼ãã®ç»åæ¤ç´¢çµæ">
              <a:extLst>
                <a:ext uri="{FF2B5EF4-FFF2-40B4-BE49-F238E27FC236}">
                  <a16:creationId xmlns:a16="http://schemas.microsoft.com/office/drawing/2014/main" id="{6A345104-3601-CC41-82D1-6F08E3A5CBB8}"/>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3143" r="90000">
                          <a14:foregroundMark x1="3143" y1="76571" x2="19714" y2="68571"/>
                        </a14:backgroundRemoval>
                      </a14:imgEffect>
                    </a14:imgLayer>
                  </a14:imgProps>
                </a:ext>
                <a:ext uri="{28A0092B-C50C-407E-A947-70E740481C1C}">
                  <a14:useLocalDpi xmlns:a14="http://schemas.microsoft.com/office/drawing/2010/main" val="0"/>
                </a:ext>
              </a:extLst>
            </a:blip>
            <a:srcRect/>
            <a:stretch>
              <a:fillRect/>
            </a:stretch>
          </p:blipFill>
          <p:spPr bwMode="auto">
            <a:xfrm>
              <a:off x="131252" y="2122797"/>
              <a:ext cx="1347225" cy="1347225"/>
            </a:xfrm>
            <a:prstGeom prst="rect">
              <a:avLst/>
            </a:prstGeom>
            <a:noFill/>
            <a:extLst>
              <a:ext uri="{909E8E84-426E-40DD-AFC4-6F175D3DCCD1}">
                <a14:hiddenFill xmlns:a14="http://schemas.microsoft.com/office/drawing/2010/main">
                  <a:solidFill>
                    <a:srgbClr val="FFFFFF"/>
                  </a:solidFill>
                </a14:hiddenFill>
              </a:ext>
            </a:extLst>
          </p:spPr>
        </p:pic>
        <p:sp>
          <p:nvSpPr>
            <p:cNvPr id="11" name="正方形/長方形 10">
              <a:extLst>
                <a:ext uri="{FF2B5EF4-FFF2-40B4-BE49-F238E27FC236}">
                  <a16:creationId xmlns:a16="http://schemas.microsoft.com/office/drawing/2014/main" id="{45413BF3-7226-5C45-BC36-537324778E0B}"/>
                </a:ext>
              </a:extLst>
            </p:cNvPr>
            <p:cNvSpPr/>
            <p:nvPr/>
          </p:nvSpPr>
          <p:spPr>
            <a:xfrm>
              <a:off x="1948187" y="3401552"/>
              <a:ext cx="2681773" cy="460690"/>
            </a:xfrm>
            <a:prstGeom prst="rect">
              <a:avLst/>
            </a:prstGeom>
            <a:solidFill>
              <a:srgbClr val="53BF71"/>
            </a:solidFill>
            <a:ln w="28575">
              <a:solidFill>
                <a:schemeClr val="bg2"/>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2800">
                  <a:latin typeface="Hiragino Kaku Gothic Pro W3" panose="020B0300000000000000" pitchFamily="34" charset="-128"/>
                  <a:ea typeface="Hiragino Kaku Gothic Pro W3" panose="020B0300000000000000" pitchFamily="34" charset="-128"/>
                </a:rPr>
                <a:t>データの前処理</a:t>
              </a:r>
            </a:p>
          </p:txBody>
        </p:sp>
        <p:grpSp>
          <p:nvGrpSpPr>
            <p:cNvPr id="12" name="グループ化 11">
              <a:extLst>
                <a:ext uri="{FF2B5EF4-FFF2-40B4-BE49-F238E27FC236}">
                  <a16:creationId xmlns:a16="http://schemas.microsoft.com/office/drawing/2014/main" id="{A9535855-2E17-F74F-8744-6AF78E981C45}"/>
                </a:ext>
              </a:extLst>
            </p:cNvPr>
            <p:cNvGrpSpPr/>
            <p:nvPr/>
          </p:nvGrpSpPr>
          <p:grpSpPr>
            <a:xfrm>
              <a:off x="1777666" y="4966819"/>
              <a:ext cx="6768387" cy="1351434"/>
              <a:chOff x="6367736" y="2443454"/>
              <a:chExt cx="1954392" cy="4258209"/>
            </a:xfrm>
          </p:grpSpPr>
          <p:sp>
            <p:nvSpPr>
              <p:cNvPr id="31" name="正方形/長方形 30">
                <a:extLst>
                  <a:ext uri="{FF2B5EF4-FFF2-40B4-BE49-F238E27FC236}">
                    <a16:creationId xmlns:a16="http://schemas.microsoft.com/office/drawing/2014/main" id="{D01E9C3B-A705-1C41-938C-6C2E4EFB8343}"/>
                  </a:ext>
                </a:extLst>
              </p:cNvPr>
              <p:cNvSpPr/>
              <p:nvPr/>
            </p:nvSpPr>
            <p:spPr>
              <a:xfrm>
                <a:off x="6367736" y="2589520"/>
                <a:ext cx="1876449" cy="4112143"/>
              </a:xfrm>
              <a:prstGeom prst="rect">
                <a:avLst/>
              </a:prstGeom>
              <a:solidFill>
                <a:srgbClr val="FA98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テキスト ボックス 31">
                <a:extLst>
                  <a:ext uri="{FF2B5EF4-FFF2-40B4-BE49-F238E27FC236}">
                    <a16:creationId xmlns:a16="http://schemas.microsoft.com/office/drawing/2014/main" id="{DB1F6ECA-C9B0-D746-B880-814D578820C3}"/>
                  </a:ext>
                </a:extLst>
              </p:cNvPr>
              <p:cNvSpPr txBox="1"/>
              <p:nvPr/>
            </p:nvSpPr>
            <p:spPr>
              <a:xfrm>
                <a:off x="7939335" y="2443454"/>
                <a:ext cx="382793" cy="1547884"/>
              </a:xfrm>
              <a:prstGeom prst="rect">
                <a:avLst/>
              </a:prstGeom>
              <a:noFill/>
            </p:spPr>
            <p:txBody>
              <a:bodyPr wrap="square" rtlCol="0">
                <a:spAutoFit/>
              </a:bodyPr>
              <a:lstStyle/>
              <a:p>
                <a:r>
                  <a:rPr kumimoji="1" lang="en-US" altLang="ja-JP" sz="2800" dirty="0"/>
                  <a:t>FPGA</a:t>
                </a:r>
                <a:endParaRPr kumimoji="1" lang="ja-JP" altLang="en-US" sz="2800"/>
              </a:p>
            </p:txBody>
          </p:sp>
        </p:grpSp>
        <p:sp>
          <p:nvSpPr>
            <p:cNvPr id="13" name="正方形/長方形 12">
              <a:extLst>
                <a:ext uri="{FF2B5EF4-FFF2-40B4-BE49-F238E27FC236}">
                  <a16:creationId xmlns:a16="http://schemas.microsoft.com/office/drawing/2014/main" id="{A20D8E3A-4D65-8F4F-AB47-52979EBCF695}"/>
                </a:ext>
              </a:extLst>
            </p:cNvPr>
            <p:cNvSpPr/>
            <p:nvPr/>
          </p:nvSpPr>
          <p:spPr>
            <a:xfrm>
              <a:off x="2476654" y="4276691"/>
              <a:ext cx="1624837" cy="480056"/>
            </a:xfrm>
            <a:prstGeom prst="rect">
              <a:avLst/>
            </a:prstGeom>
            <a:solidFill>
              <a:srgbClr val="53BF71"/>
            </a:solidFill>
            <a:ln w="28575">
              <a:solidFill>
                <a:schemeClr val="bg2"/>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ja-JP" altLang="en-US" sz="2800">
                  <a:latin typeface="Hiragino Kaku Gothic Pro W3" panose="020B0300000000000000" pitchFamily="34" charset="-128"/>
                  <a:ea typeface="Hiragino Kaku Gothic Pro W3" panose="020B0300000000000000" pitchFamily="34" charset="-128"/>
                </a:rPr>
                <a:t>ドライバ</a:t>
              </a:r>
              <a:endParaRPr kumimoji="1" lang="ja-JP" altLang="en-US" sz="2800">
                <a:latin typeface="Hiragino Kaku Gothic Pro W3" panose="020B0300000000000000" pitchFamily="34" charset="-128"/>
                <a:ea typeface="Hiragino Kaku Gothic Pro W3" panose="020B0300000000000000" pitchFamily="34" charset="-128"/>
              </a:endParaRPr>
            </a:p>
          </p:txBody>
        </p:sp>
        <p:sp>
          <p:nvSpPr>
            <p:cNvPr id="14" name="正方形/長方形 13">
              <a:extLst>
                <a:ext uri="{FF2B5EF4-FFF2-40B4-BE49-F238E27FC236}">
                  <a16:creationId xmlns:a16="http://schemas.microsoft.com/office/drawing/2014/main" id="{6F5431AD-DEBC-FA41-8B59-9290CFC8C62E}"/>
                </a:ext>
              </a:extLst>
            </p:cNvPr>
            <p:cNvSpPr/>
            <p:nvPr/>
          </p:nvSpPr>
          <p:spPr>
            <a:xfrm>
              <a:off x="1948187" y="5385162"/>
              <a:ext cx="6041733" cy="731434"/>
            </a:xfrm>
            <a:prstGeom prst="rect">
              <a:avLst/>
            </a:prstGeom>
            <a:solidFill>
              <a:srgbClr val="FA9809"/>
            </a:solidFill>
            <a:ln w="28575">
              <a:solidFill>
                <a:srgbClr val="1F2E47"/>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sz="2800">
                <a:latin typeface="Hiragino Kaku Gothic Pro W3" panose="020B0300000000000000" pitchFamily="34" charset="-128"/>
                <a:ea typeface="Hiragino Kaku Gothic Pro W3" panose="020B0300000000000000" pitchFamily="34" charset="-128"/>
              </a:endParaRPr>
            </a:p>
          </p:txBody>
        </p:sp>
        <p:sp>
          <p:nvSpPr>
            <p:cNvPr id="15" name="正方形/長方形 14">
              <a:extLst>
                <a:ext uri="{FF2B5EF4-FFF2-40B4-BE49-F238E27FC236}">
                  <a16:creationId xmlns:a16="http://schemas.microsoft.com/office/drawing/2014/main" id="{647CF4D3-2AAE-924F-930B-BD61C801CC1E}"/>
                </a:ext>
              </a:extLst>
            </p:cNvPr>
            <p:cNvSpPr/>
            <p:nvPr/>
          </p:nvSpPr>
          <p:spPr>
            <a:xfrm>
              <a:off x="5452372" y="3415686"/>
              <a:ext cx="2681771" cy="460689"/>
            </a:xfrm>
            <a:prstGeom prst="rect">
              <a:avLst/>
            </a:prstGeom>
            <a:solidFill>
              <a:srgbClr val="53BF71"/>
            </a:solidFill>
            <a:ln w="28575">
              <a:solidFill>
                <a:srgbClr val="1F2E47"/>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ja-JP" altLang="en-US" sz="2800">
                  <a:latin typeface="Hiragino Kaku Gothic Pro W3" panose="020B0300000000000000" pitchFamily="34" charset="-128"/>
                  <a:ea typeface="Hiragino Kaku Gothic Pro W3" panose="020B0300000000000000" pitchFamily="34" charset="-128"/>
                </a:rPr>
                <a:t>スぺクトル解析</a:t>
              </a:r>
              <a:endParaRPr kumimoji="1" lang="ja-JP" altLang="en-US" sz="2800">
                <a:latin typeface="Hiragino Kaku Gothic Pro W3" panose="020B0300000000000000" pitchFamily="34" charset="-128"/>
                <a:ea typeface="Hiragino Kaku Gothic Pro W3" panose="020B0300000000000000" pitchFamily="34" charset="-128"/>
              </a:endParaRPr>
            </a:p>
          </p:txBody>
        </p:sp>
        <p:cxnSp>
          <p:nvCxnSpPr>
            <p:cNvPr id="16" name="直線矢印コネクタ 15">
              <a:extLst>
                <a:ext uri="{FF2B5EF4-FFF2-40B4-BE49-F238E27FC236}">
                  <a16:creationId xmlns:a16="http://schemas.microsoft.com/office/drawing/2014/main" id="{6DDD4E74-1610-A74D-99FD-D13DCD1CE24D}"/>
                </a:ext>
              </a:extLst>
            </p:cNvPr>
            <p:cNvCxnSpPr>
              <a:cxnSpLocks/>
              <a:endCxn id="9" idx="1"/>
            </p:cNvCxnSpPr>
            <p:nvPr/>
          </p:nvCxnSpPr>
          <p:spPr>
            <a:xfrm>
              <a:off x="1462338" y="2793574"/>
              <a:ext cx="485849" cy="0"/>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矢印コネクタ 16">
              <a:extLst>
                <a:ext uri="{FF2B5EF4-FFF2-40B4-BE49-F238E27FC236}">
                  <a16:creationId xmlns:a16="http://schemas.microsoft.com/office/drawing/2014/main" id="{FECE3E56-5B8B-8748-8D26-C854315F48E7}"/>
                </a:ext>
              </a:extLst>
            </p:cNvPr>
            <p:cNvCxnSpPr>
              <a:cxnSpLocks/>
              <a:endCxn id="11" idx="0"/>
            </p:cNvCxnSpPr>
            <p:nvPr/>
          </p:nvCxnSpPr>
          <p:spPr>
            <a:xfrm>
              <a:off x="3289073" y="3065062"/>
              <a:ext cx="1" cy="336490"/>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線矢印コネクタ 17">
              <a:extLst>
                <a:ext uri="{FF2B5EF4-FFF2-40B4-BE49-F238E27FC236}">
                  <a16:creationId xmlns:a16="http://schemas.microsoft.com/office/drawing/2014/main" id="{8F2FA7DC-3928-BC4B-9E57-EB758464045A}"/>
                </a:ext>
              </a:extLst>
            </p:cNvPr>
            <p:cNvCxnSpPr>
              <a:cxnSpLocks/>
            </p:cNvCxnSpPr>
            <p:nvPr/>
          </p:nvCxnSpPr>
          <p:spPr>
            <a:xfrm>
              <a:off x="3293692" y="3887358"/>
              <a:ext cx="1" cy="347262"/>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線矢印コネクタ 18">
              <a:extLst>
                <a:ext uri="{FF2B5EF4-FFF2-40B4-BE49-F238E27FC236}">
                  <a16:creationId xmlns:a16="http://schemas.microsoft.com/office/drawing/2014/main" id="{03107200-BEEF-A943-94EC-F8ED091DEE92}"/>
                </a:ext>
              </a:extLst>
            </p:cNvPr>
            <p:cNvCxnSpPr>
              <a:cxnSpLocks/>
            </p:cNvCxnSpPr>
            <p:nvPr/>
          </p:nvCxnSpPr>
          <p:spPr>
            <a:xfrm>
              <a:off x="3289072" y="4756747"/>
              <a:ext cx="0" cy="653334"/>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線矢印コネクタ 19">
              <a:extLst>
                <a:ext uri="{FF2B5EF4-FFF2-40B4-BE49-F238E27FC236}">
                  <a16:creationId xmlns:a16="http://schemas.microsoft.com/office/drawing/2014/main" id="{09A4B0D2-32CC-1441-AC39-56E6F4802460}"/>
                </a:ext>
              </a:extLst>
            </p:cNvPr>
            <p:cNvCxnSpPr>
              <a:cxnSpLocks/>
            </p:cNvCxnSpPr>
            <p:nvPr/>
          </p:nvCxnSpPr>
          <p:spPr>
            <a:xfrm flipV="1">
              <a:off x="6793256" y="4796012"/>
              <a:ext cx="0" cy="751452"/>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F5A11FD1-E26C-DC4A-80C5-A8EA67A056F7}"/>
                </a:ext>
              </a:extLst>
            </p:cNvPr>
            <p:cNvCxnSpPr>
              <a:cxnSpLocks/>
            </p:cNvCxnSpPr>
            <p:nvPr/>
          </p:nvCxnSpPr>
          <p:spPr>
            <a:xfrm flipV="1">
              <a:off x="6793257" y="3906910"/>
              <a:ext cx="0" cy="372378"/>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2" name="正方形/長方形 21">
              <a:extLst>
                <a:ext uri="{FF2B5EF4-FFF2-40B4-BE49-F238E27FC236}">
                  <a16:creationId xmlns:a16="http://schemas.microsoft.com/office/drawing/2014/main" id="{FF7AA8E4-5A90-3943-A46C-346209E77056}"/>
                </a:ext>
              </a:extLst>
            </p:cNvPr>
            <p:cNvSpPr/>
            <p:nvPr/>
          </p:nvSpPr>
          <p:spPr>
            <a:xfrm>
              <a:off x="2507749" y="5496873"/>
              <a:ext cx="1327992" cy="413433"/>
            </a:xfrm>
            <a:prstGeom prst="rect">
              <a:avLst/>
            </a:prstGeom>
            <a:solidFill>
              <a:srgbClr val="FA9809"/>
            </a:solidFill>
            <a:ln w="28575">
              <a:solidFill>
                <a:srgbClr val="1F2E47"/>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ja-JP" sz="2800" dirty="0">
                  <a:latin typeface="Hiragino Kaku Gothic Pro W3" panose="020B0300000000000000" pitchFamily="34" charset="-128"/>
                  <a:ea typeface="Hiragino Kaku Gothic Pro W3" panose="020B0300000000000000" pitchFamily="34" charset="-128"/>
                </a:rPr>
                <a:t>FIFO</a:t>
              </a:r>
              <a:endParaRPr kumimoji="1" lang="ja-JP" altLang="en-US" sz="2800">
                <a:latin typeface="Hiragino Kaku Gothic Pro W3" panose="020B0300000000000000" pitchFamily="34" charset="-128"/>
                <a:ea typeface="Hiragino Kaku Gothic Pro W3" panose="020B0300000000000000" pitchFamily="34" charset="-128"/>
              </a:endParaRPr>
            </a:p>
          </p:txBody>
        </p:sp>
        <p:sp>
          <p:nvSpPr>
            <p:cNvPr id="23" name="正方形/長方形 22">
              <a:extLst>
                <a:ext uri="{FF2B5EF4-FFF2-40B4-BE49-F238E27FC236}">
                  <a16:creationId xmlns:a16="http://schemas.microsoft.com/office/drawing/2014/main" id="{5347FDDC-0609-DB43-AA4E-ED4E5C13C751}"/>
                </a:ext>
              </a:extLst>
            </p:cNvPr>
            <p:cNvSpPr/>
            <p:nvPr/>
          </p:nvSpPr>
          <p:spPr>
            <a:xfrm>
              <a:off x="6248958" y="5498447"/>
              <a:ext cx="1327992" cy="413433"/>
            </a:xfrm>
            <a:prstGeom prst="rect">
              <a:avLst/>
            </a:prstGeom>
            <a:solidFill>
              <a:srgbClr val="FA9809"/>
            </a:solidFill>
            <a:ln w="28575">
              <a:solidFill>
                <a:srgbClr val="1F2E47"/>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ja-JP" sz="2800" dirty="0">
                  <a:latin typeface="Hiragino Kaku Gothic Pro W3" panose="020B0300000000000000" pitchFamily="34" charset="-128"/>
                  <a:ea typeface="Hiragino Kaku Gothic Pro W3" panose="020B0300000000000000" pitchFamily="34" charset="-128"/>
                </a:rPr>
                <a:t>FIFO</a:t>
              </a:r>
              <a:endParaRPr kumimoji="1" lang="ja-JP" altLang="en-US" sz="2800">
                <a:latin typeface="Hiragino Kaku Gothic Pro W3" panose="020B0300000000000000" pitchFamily="34" charset="-128"/>
                <a:ea typeface="Hiragino Kaku Gothic Pro W3" panose="020B0300000000000000" pitchFamily="34" charset="-128"/>
              </a:endParaRPr>
            </a:p>
          </p:txBody>
        </p:sp>
        <p:sp>
          <p:nvSpPr>
            <p:cNvPr id="24" name="テキスト ボックス 23">
              <a:extLst>
                <a:ext uri="{FF2B5EF4-FFF2-40B4-BE49-F238E27FC236}">
                  <a16:creationId xmlns:a16="http://schemas.microsoft.com/office/drawing/2014/main" id="{589AF7D5-1E0C-3747-802A-F9DC01973F49}"/>
                </a:ext>
              </a:extLst>
            </p:cNvPr>
            <p:cNvSpPr txBox="1"/>
            <p:nvPr/>
          </p:nvSpPr>
          <p:spPr>
            <a:xfrm>
              <a:off x="3832797" y="5452063"/>
              <a:ext cx="2679341" cy="523220"/>
            </a:xfrm>
            <a:prstGeom prst="rect">
              <a:avLst/>
            </a:prstGeom>
            <a:noFill/>
          </p:spPr>
          <p:txBody>
            <a:bodyPr wrap="square" rtlCol="0">
              <a:spAutoFit/>
            </a:bodyPr>
            <a:lstStyle/>
            <a:p>
              <a:r>
                <a:rPr kumimoji="1" lang="ja-JP" altLang="en-US" sz="2800"/>
                <a:t>固定小数点</a:t>
              </a:r>
              <a:r>
                <a:rPr kumimoji="1" lang="en-US" altLang="ja-JP" sz="2800" dirty="0"/>
                <a:t>FFT</a:t>
              </a:r>
              <a:endParaRPr kumimoji="1" lang="ja-JP" altLang="en-US" sz="2800"/>
            </a:p>
          </p:txBody>
        </p:sp>
        <p:sp>
          <p:nvSpPr>
            <p:cNvPr id="25" name="テキスト ボックス 24">
              <a:extLst>
                <a:ext uri="{FF2B5EF4-FFF2-40B4-BE49-F238E27FC236}">
                  <a16:creationId xmlns:a16="http://schemas.microsoft.com/office/drawing/2014/main" id="{1BE97C56-F833-9D40-A6EC-99A0F35B3A81}"/>
                </a:ext>
              </a:extLst>
            </p:cNvPr>
            <p:cNvSpPr txBox="1"/>
            <p:nvPr/>
          </p:nvSpPr>
          <p:spPr>
            <a:xfrm>
              <a:off x="3867077" y="4966819"/>
              <a:ext cx="1400736" cy="400110"/>
            </a:xfrm>
            <a:prstGeom prst="rect">
              <a:avLst/>
            </a:prstGeom>
            <a:noFill/>
          </p:spPr>
          <p:txBody>
            <a:bodyPr wrap="square" rtlCol="0">
              <a:spAutoFit/>
            </a:bodyPr>
            <a:lstStyle/>
            <a:p>
              <a:r>
                <a:rPr lang="ja-JP" altLang="en-US" sz="2000"/>
                <a:t>制御信号</a:t>
              </a:r>
              <a:endParaRPr lang="en" altLang="ja-JP" sz="2000" dirty="0"/>
            </a:p>
          </p:txBody>
        </p:sp>
        <p:sp>
          <p:nvSpPr>
            <p:cNvPr id="26" name="テキスト ボックス 25">
              <a:extLst>
                <a:ext uri="{FF2B5EF4-FFF2-40B4-BE49-F238E27FC236}">
                  <a16:creationId xmlns:a16="http://schemas.microsoft.com/office/drawing/2014/main" id="{AF127FBB-639D-0D43-BC8C-10643675BF45}"/>
                </a:ext>
              </a:extLst>
            </p:cNvPr>
            <p:cNvSpPr txBox="1"/>
            <p:nvPr/>
          </p:nvSpPr>
          <p:spPr>
            <a:xfrm>
              <a:off x="6095651" y="4998850"/>
              <a:ext cx="721997" cy="400110"/>
            </a:xfrm>
            <a:prstGeom prst="rect">
              <a:avLst/>
            </a:prstGeom>
            <a:noFill/>
          </p:spPr>
          <p:txBody>
            <a:bodyPr wrap="square" rtlCol="0">
              <a:spAutoFit/>
            </a:bodyPr>
            <a:lstStyle/>
            <a:p>
              <a:r>
                <a:rPr lang="ja-JP" altLang="en-US" sz="2000"/>
                <a:t>出力</a:t>
              </a:r>
              <a:endParaRPr lang="en" altLang="ja-JP" sz="2000" dirty="0"/>
            </a:p>
          </p:txBody>
        </p:sp>
        <p:sp>
          <p:nvSpPr>
            <p:cNvPr id="27" name="テキスト ボックス 26">
              <a:extLst>
                <a:ext uri="{FF2B5EF4-FFF2-40B4-BE49-F238E27FC236}">
                  <a16:creationId xmlns:a16="http://schemas.microsoft.com/office/drawing/2014/main" id="{CF2CDD86-884D-C640-9986-23911E54C107}"/>
                </a:ext>
              </a:extLst>
            </p:cNvPr>
            <p:cNvSpPr txBox="1"/>
            <p:nvPr/>
          </p:nvSpPr>
          <p:spPr>
            <a:xfrm>
              <a:off x="2042422" y="4986318"/>
              <a:ext cx="766422" cy="375666"/>
            </a:xfrm>
            <a:prstGeom prst="rect">
              <a:avLst/>
            </a:prstGeom>
            <a:noFill/>
          </p:spPr>
          <p:txBody>
            <a:bodyPr wrap="square" rtlCol="0">
              <a:spAutoFit/>
            </a:bodyPr>
            <a:lstStyle/>
            <a:p>
              <a:r>
                <a:rPr lang="ja-JP" altLang="en-US" sz="2000"/>
                <a:t>入力</a:t>
              </a:r>
              <a:endParaRPr lang="en" altLang="ja-JP" sz="2000" dirty="0"/>
            </a:p>
          </p:txBody>
        </p:sp>
        <p:sp>
          <p:nvSpPr>
            <p:cNvPr id="28" name="正方形/長方形 27">
              <a:extLst>
                <a:ext uri="{FF2B5EF4-FFF2-40B4-BE49-F238E27FC236}">
                  <a16:creationId xmlns:a16="http://schemas.microsoft.com/office/drawing/2014/main" id="{EF168E9D-D32B-344C-9050-7E0985FB1B38}"/>
                </a:ext>
              </a:extLst>
            </p:cNvPr>
            <p:cNvSpPr/>
            <p:nvPr/>
          </p:nvSpPr>
          <p:spPr>
            <a:xfrm>
              <a:off x="4208400" y="4265226"/>
              <a:ext cx="1624837" cy="480056"/>
            </a:xfrm>
            <a:prstGeom prst="rect">
              <a:avLst/>
            </a:prstGeom>
            <a:solidFill>
              <a:srgbClr val="53BF71"/>
            </a:solidFill>
            <a:ln w="28575">
              <a:solidFill>
                <a:srgbClr val="1F2E47"/>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ja-JP" altLang="en-US" sz="2800">
                  <a:latin typeface="Hiragino Kaku Gothic Pro W3" panose="020B0300000000000000" pitchFamily="34" charset="-128"/>
                  <a:ea typeface="Hiragino Kaku Gothic Pro W3" panose="020B0300000000000000" pitchFamily="34" charset="-128"/>
                </a:rPr>
                <a:t>ドライバ</a:t>
              </a:r>
              <a:endParaRPr kumimoji="1" lang="ja-JP" altLang="en-US" sz="2800">
                <a:latin typeface="Hiragino Kaku Gothic Pro W3" panose="020B0300000000000000" pitchFamily="34" charset="-128"/>
                <a:ea typeface="Hiragino Kaku Gothic Pro W3" panose="020B0300000000000000" pitchFamily="34" charset="-128"/>
              </a:endParaRPr>
            </a:p>
          </p:txBody>
        </p:sp>
        <p:sp>
          <p:nvSpPr>
            <p:cNvPr id="29" name="正方形/長方形 28">
              <a:extLst>
                <a:ext uri="{FF2B5EF4-FFF2-40B4-BE49-F238E27FC236}">
                  <a16:creationId xmlns:a16="http://schemas.microsoft.com/office/drawing/2014/main" id="{9C271853-457D-BF41-8E9B-C915D295D407}"/>
                </a:ext>
              </a:extLst>
            </p:cNvPr>
            <p:cNvSpPr/>
            <p:nvPr/>
          </p:nvSpPr>
          <p:spPr>
            <a:xfrm>
              <a:off x="5993659" y="4268802"/>
              <a:ext cx="1624837" cy="480056"/>
            </a:xfrm>
            <a:prstGeom prst="rect">
              <a:avLst/>
            </a:prstGeom>
            <a:solidFill>
              <a:srgbClr val="53BF71"/>
            </a:solidFill>
            <a:ln w="28575">
              <a:solidFill>
                <a:srgbClr val="1F2E47"/>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ja-JP" altLang="en-US" sz="2800">
                  <a:latin typeface="Hiragino Kaku Gothic Pro W3" panose="020B0300000000000000" pitchFamily="34" charset="-128"/>
                  <a:ea typeface="Hiragino Kaku Gothic Pro W3" panose="020B0300000000000000" pitchFamily="34" charset="-128"/>
                </a:rPr>
                <a:t>ドライバ</a:t>
              </a:r>
              <a:endParaRPr kumimoji="1" lang="ja-JP" altLang="en-US" sz="2800">
                <a:latin typeface="Hiragino Kaku Gothic Pro W3" panose="020B0300000000000000" pitchFamily="34" charset="-128"/>
                <a:ea typeface="Hiragino Kaku Gothic Pro W3" panose="020B0300000000000000" pitchFamily="34" charset="-128"/>
              </a:endParaRPr>
            </a:p>
          </p:txBody>
        </p:sp>
        <p:cxnSp>
          <p:nvCxnSpPr>
            <p:cNvPr id="30" name="直線矢印コネクタ 29">
              <a:extLst>
                <a:ext uri="{FF2B5EF4-FFF2-40B4-BE49-F238E27FC236}">
                  <a16:creationId xmlns:a16="http://schemas.microsoft.com/office/drawing/2014/main" id="{D1085D39-9DE4-3C4E-85E2-55ED9BB6D35D}"/>
                </a:ext>
              </a:extLst>
            </p:cNvPr>
            <p:cNvCxnSpPr>
              <a:cxnSpLocks/>
            </p:cNvCxnSpPr>
            <p:nvPr/>
          </p:nvCxnSpPr>
          <p:spPr>
            <a:xfrm>
              <a:off x="5010223" y="4750710"/>
              <a:ext cx="0" cy="546011"/>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8706138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8432377-9740-BA47-BE3F-F4C39470C8A9}"/>
              </a:ext>
            </a:extLst>
          </p:cNvPr>
          <p:cNvSpPr>
            <a:spLocks noGrp="1"/>
          </p:cNvSpPr>
          <p:nvPr>
            <p:ph type="title"/>
          </p:nvPr>
        </p:nvSpPr>
        <p:spPr>
          <a:xfrm>
            <a:off x="122396" y="-146469"/>
            <a:ext cx="9021604" cy="1325563"/>
          </a:xfrm>
        </p:spPr>
        <p:txBody>
          <a:bodyPr>
            <a:normAutofit/>
          </a:bodyPr>
          <a:lstStyle/>
          <a:p>
            <a:r>
              <a:rPr kumimoji="1" lang="ja-JP" altLang="en-US" sz="4000"/>
              <a:t>結果</a:t>
            </a:r>
            <a:r>
              <a:rPr kumimoji="1" lang="en-US" altLang="ja-JP" sz="4000" dirty="0"/>
              <a:t>: </a:t>
            </a:r>
            <a:r>
              <a:rPr kumimoji="1" lang="ja-JP" altLang="en-US" sz="4000"/>
              <a:t>負荷をかけていないモーター</a:t>
            </a:r>
          </a:p>
        </p:txBody>
      </p:sp>
      <p:sp>
        <p:nvSpPr>
          <p:cNvPr id="11" name="テキスト ボックス 10">
            <a:extLst>
              <a:ext uri="{FF2B5EF4-FFF2-40B4-BE49-F238E27FC236}">
                <a16:creationId xmlns:a16="http://schemas.microsoft.com/office/drawing/2014/main" id="{8361D9F9-DE98-3D48-9DD2-56BFC6B58F0C}"/>
              </a:ext>
            </a:extLst>
          </p:cNvPr>
          <p:cNvSpPr txBox="1"/>
          <p:nvPr/>
        </p:nvSpPr>
        <p:spPr>
          <a:xfrm>
            <a:off x="7985533" y="1316628"/>
            <a:ext cx="1036070" cy="954107"/>
          </a:xfrm>
          <a:prstGeom prst="rect">
            <a:avLst/>
          </a:prstGeom>
          <a:noFill/>
        </p:spPr>
        <p:txBody>
          <a:bodyPr wrap="square" rtlCol="0">
            <a:spAutoFit/>
          </a:bodyPr>
          <a:lstStyle/>
          <a:p>
            <a:r>
              <a:rPr lang="ja-JP" altLang="en-US" sz="2800">
                <a:solidFill>
                  <a:srgbClr val="53BF71"/>
                </a:solidFill>
              </a:rPr>
              <a:t>正常</a:t>
            </a:r>
            <a:endParaRPr kumimoji="1" lang="en-US" altLang="ja-JP" sz="2800" dirty="0">
              <a:solidFill>
                <a:srgbClr val="53BF71"/>
              </a:solidFill>
            </a:endParaRPr>
          </a:p>
          <a:p>
            <a:r>
              <a:rPr kumimoji="1" lang="ja-JP" altLang="en-US" sz="2800">
                <a:solidFill>
                  <a:srgbClr val="FA9809"/>
                </a:solidFill>
              </a:rPr>
              <a:t>故障</a:t>
            </a:r>
            <a:endParaRPr kumimoji="1" lang="en-US" altLang="ja-JP" sz="2800" dirty="0">
              <a:solidFill>
                <a:srgbClr val="FA9809"/>
              </a:solidFill>
            </a:endParaRPr>
          </a:p>
        </p:txBody>
      </p:sp>
      <p:graphicFrame>
        <p:nvGraphicFramePr>
          <p:cNvPr id="14" name="グラフ 13">
            <a:extLst>
              <a:ext uri="{FF2B5EF4-FFF2-40B4-BE49-F238E27FC236}">
                <a16:creationId xmlns:a16="http://schemas.microsoft.com/office/drawing/2014/main" id="{BDB90368-5F5B-F041-89B2-95726AF572F6}"/>
              </a:ext>
            </a:extLst>
          </p:cNvPr>
          <p:cNvGraphicFramePr>
            <a:graphicFrameLocks/>
          </p:cNvGraphicFramePr>
          <p:nvPr>
            <p:extLst>
              <p:ext uri="{D42A27DB-BD31-4B8C-83A1-F6EECF244321}">
                <p14:modId xmlns:p14="http://schemas.microsoft.com/office/powerpoint/2010/main" val="428083525"/>
              </p:ext>
            </p:extLst>
          </p:nvPr>
        </p:nvGraphicFramePr>
        <p:xfrm>
          <a:off x="0" y="2060848"/>
          <a:ext cx="8871470" cy="4431573"/>
        </p:xfrm>
        <a:graphic>
          <a:graphicData uri="http://schemas.openxmlformats.org/drawingml/2006/chart">
            <c:chart xmlns:c="http://schemas.openxmlformats.org/drawingml/2006/chart" xmlns:r="http://schemas.openxmlformats.org/officeDocument/2006/relationships" r:id="rId3"/>
          </a:graphicData>
        </a:graphic>
      </p:graphicFrame>
      <p:sp>
        <p:nvSpPr>
          <p:cNvPr id="15" name="コンテンツ プレースホルダー 2">
            <a:extLst>
              <a:ext uri="{FF2B5EF4-FFF2-40B4-BE49-F238E27FC236}">
                <a16:creationId xmlns:a16="http://schemas.microsoft.com/office/drawing/2014/main" id="{CB7AE681-9B51-2047-A408-D5E08C38AE1B}"/>
              </a:ext>
            </a:extLst>
          </p:cNvPr>
          <p:cNvSpPr>
            <a:spLocks noGrp="1"/>
          </p:cNvSpPr>
          <p:nvPr>
            <p:ph idx="1"/>
          </p:nvPr>
        </p:nvSpPr>
        <p:spPr>
          <a:xfrm>
            <a:off x="122396" y="1206435"/>
            <a:ext cx="7886700" cy="1707456"/>
          </a:xfrm>
        </p:spPr>
        <p:txBody>
          <a:bodyPr>
            <a:normAutofit/>
          </a:bodyPr>
          <a:lstStyle/>
          <a:p>
            <a:r>
              <a:rPr kumimoji="1" lang="ja-JP" altLang="en-US"/>
              <a:t>最高周波数成分及び</a:t>
            </a:r>
            <a:r>
              <a:rPr lang="en-US" altLang="ja-JP" dirty="0"/>
              <a:t>d</a:t>
            </a:r>
            <a:r>
              <a:rPr kumimoji="1" lang="en-US" altLang="ja-JP" dirty="0"/>
              <a:t>uty</a:t>
            </a:r>
            <a:r>
              <a:rPr kumimoji="1" lang="ja-JP" altLang="en-US"/>
              <a:t>比の取得</a:t>
            </a:r>
            <a:endParaRPr kumimoji="1" lang="en-US" altLang="ja-JP" dirty="0"/>
          </a:p>
          <a:p>
            <a:pPr lvl="1"/>
            <a:r>
              <a:rPr lang="ja-JP" altLang="en-US" sz="2400"/>
              <a:t>正常</a:t>
            </a:r>
            <a:r>
              <a:rPr lang="en-US" altLang="ja-JP" sz="2400" dirty="0"/>
              <a:t>/</a:t>
            </a:r>
            <a:r>
              <a:rPr lang="ja-JP" altLang="en-US" sz="2400"/>
              <a:t>故障データ</a:t>
            </a:r>
            <a:r>
              <a:rPr lang="en-US" altLang="ja-JP" sz="2400" dirty="0"/>
              <a:t>: 150</a:t>
            </a:r>
          </a:p>
          <a:p>
            <a:pPr marL="457200" lvl="1" indent="0">
              <a:buNone/>
            </a:pPr>
            <a:endParaRPr lang="en-US" altLang="ja-JP" sz="2400" dirty="0"/>
          </a:p>
          <a:p>
            <a:pPr marL="0" indent="0">
              <a:buNone/>
            </a:pPr>
            <a:endParaRPr lang="en-US" altLang="ja-JP" sz="2400" dirty="0"/>
          </a:p>
        </p:txBody>
      </p:sp>
      <p:sp>
        <p:nvSpPr>
          <p:cNvPr id="3" name="正方形/長方形 2">
            <a:extLst>
              <a:ext uri="{FF2B5EF4-FFF2-40B4-BE49-F238E27FC236}">
                <a16:creationId xmlns:a16="http://schemas.microsoft.com/office/drawing/2014/main" id="{6E65BC99-52B4-5245-8E66-082A0EA4C01D}"/>
              </a:ext>
            </a:extLst>
          </p:cNvPr>
          <p:cNvSpPr/>
          <p:nvPr/>
        </p:nvSpPr>
        <p:spPr>
          <a:xfrm>
            <a:off x="827584" y="5869522"/>
            <a:ext cx="2448272" cy="461665"/>
          </a:xfrm>
          <a:prstGeom prst="rect">
            <a:avLst/>
          </a:prstGeom>
        </p:spPr>
        <p:txBody>
          <a:bodyPr wrap="square">
            <a:spAutoFit/>
          </a:bodyPr>
          <a:lstStyle/>
          <a:p>
            <a:r>
              <a:rPr lang="ja-JP" altLang="en-US" sz="2400"/>
              <a:t>周波数</a:t>
            </a:r>
            <a:r>
              <a:rPr lang="en-US" altLang="ja-JP" sz="2400" dirty="0"/>
              <a:t>: 0-500 Hz</a:t>
            </a:r>
          </a:p>
        </p:txBody>
      </p:sp>
      <p:sp>
        <p:nvSpPr>
          <p:cNvPr id="4" name="正方形/長方形 3">
            <a:extLst>
              <a:ext uri="{FF2B5EF4-FFF2-40B4-BE49-F238E27FC236}">
                <a16:creationId xmlns:a16="http://schemas.microsoft.com/office/drawing/2014/main" id="{D063EC30-02C6-0743-BE9E-605BFE3BCFB3}"/>
              </a:ext>
            </a:extLst>
          </p:cNvPr>
          <p:cNvSpPr/>
          <p:nvPr/>
        </p:nvSpPr>
        <p:spPr>
          <a:xfrm>
            <a:off x="16" y="6211669"/>
            <a:ext cx="10566920" cy="646331"/>
          </a:xfrm>
          <a:prstGeom prst="rect">
            <a:avLst/>
          </a:prstGeom>
        </p:spPr>
        <p:txBody>
          <a:bodyPr wrap="square">
            <a:spAutoFit/>
          </a:bodyPr>
          <a:lstStyle/>
          <a:p>
            <a:pPr lvl="1"/>
            <a:r>
              <a:rPr lang="ja-JP" altLang="en-US">
                <a:solidFill>
                  <a:schemeClr val="accent2"/>
                </a:solidFill>
                <a:latin typeface="Hiragino Maru Gothic Pro W4" panose="020F0400000000000000" pitchFamily="34" charset="-128"/>
                <a:ea typeface="Hiragino Maru Gothic Pro W4" panose="020F0400000000000000" pitchFamily="34" charset="-128"/>
              </a:rPr>
              <a:t>故障の線形予測により故障と判定</a:t>
            </a:r>
            <a:endParaRPr lang="en-US" altLang="ja-JP" dirty="0">
              <a:solidFill>
                <a:schemeClr val="accent2"/>
              </a:solidFill>
              <a:latin typeface="Hiragino Maru Gothic Pro W4" panose="020F0400000000000000" pitchFamily="34" charset="-128"/>
              <a:ea typeface="Hiragino Maru Gothic Pro W4" panose="020F0400000000000000" pitchFamily="34" charset="-128"/>
            </a:endParaRPr>
          </a:p>
        </p:txBody>
      </p:sp>
    </p:spTree>
    <p:extLst>
      <p:ext uri="{BB962C8B-B14F-4D97-AF65-F5344CB8AC3E}">
        <p14:creationId xmlns:p14="http://schemas.microsoft.com/office/powerpoint/2010/main" val="23776564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グラフ 5">
            <a:extLst>
              <a:ext uri="{FF2B5EF4-FFF2-40B4-BE49-F238E27FC236}">
                <a16:creationId xmlns:a16="http://schemas.microsoft.com/office/drawing/2014/main" id="{95FCBBA4-A138-7247-B044-A05FF75D5464}"/>
              </a:ext>
            </a:extLst>
          </p:cNvPr>
          <p:cNvGraphicFramePr>
            <a:graphicFrameLocks/>
          </p:cNvGraphicFramePr>
          <p:nvPr>
            <p:extLst>
              <p:ext uri="{D42A27DB-BD31-4B8C-83A1-F6EECF244321}">
                <p14:modId xmlns:p14="http://schemas.microsoft.com/office/powerpoint/2010/main" val="565786496"/>
              </p:ext>
            </p:extLst>
          </p:nvPr>
        </p:nvGraphicFramePr>
        <p:xfrm>
          <a:off x="0" y="1911869"/>
          <a:ext cx="8871470" cy="4431573"/>
        </p:xfrm>
        <a:graphic>
          <a:graphicData uri="http://schemas.openxmlformats.org/drawingml/2006/chart">
            <c:chart xmlns:c="http://schemas.openxmlformats.org/drawingml/2006/chart" xmlns:r="http://schemas.openxmlformats.org/officeDocument/2006/relationships" r:id="rId3"/>
          </a:graphicData>
        </a:graphic>
      </p:graphicFrame>
      <p:sp>
        <p:nvSpPr>
          <p:cNvPr id="7" name="テキスト ボックス 6">
            <a:extLst>
              <a:ext uri="{FF2B5EF4-FFF2-40B4-BE49-F238E27FC236}">
                <a16:creationId xmlns:a16="http://schemas.microsoft.com/office/drawing/2014/main" id="{D6832711-75D3-DB4B-9276-AF13076AA5BD}"/>
              </a:ext>
            </a:extLst>
          </p:cNvPr>
          <p:cNvSpPr txBox="1"/>
          <p:nvPr/>
        </p:nvSpPr>
        <p:spPr>
          <a:xfrm>
            <a:off x="7913695" y="1107207"/>
            <a:ext cx="1032841" cy="954107"/>
          </a:xfrm>
          <a:prstGeom prst="rect">
            <a:avLst/>
          </a:prstGeom>
          <a:noFill/>
        </p:spPr>
        <p:txBody>
          <a:bodyPr wrap="square" rtlCol="0">
            <a:spAutoFit/>
          </a:bodyPr>
          <a:lstStyle/>
          <a:p>
            <a:r>
              <a:rPr lang="ja-JP" altLang="en-US" sz="2800">
                <a:solidFill>
                  <a:srgbClr val="53BF71"/>
                </a:solidFill>
              </a:rPr>
              <a:t>正常</a:t>
            </a:r>
            <a:endParaRPr kumimoji="1" lang="en-US" altLang="ja-JP" sz="2800" dirty="0">
              <a:solidFill>
                <a:srgbClr val="53BF71"/>
              </a:solidFill>
            </a:endParaRPr>
          </a:p>
          <a:p>
            <a:r>
              <a:rPr kumimoji="1" lang="ja-JP" altLang="en-US" sz="2800">
                <a:solidFill>
                  <a:srgbClr val="FA9809"/>
                </a:solidFill>
              </a:rPr>
              <a:t>故障</a:t>
            </a:r>
            <a:endParaRPr kumimoji="1" lang="en-US" altLang="ja-JP" sz="2800" dirty="0">
              <a:solidFill>
                <a:srgbClr val="FA9809"/>
              </a:solidFill>
            </a:endParaRPr>
          </a:p>
        </p:txBody>
      </p:sp>
      <p:sp>
        <p:nvSpPr>
          <p:cNvPr id="2" name="タイトル 1">
            <a:extLst>
              <a:ext uri="{FF2B5EF4-FFF2-40B4-BE49-F238E27FC236}">
                <a16:creationId xmlns:a16="http://schemas.microsoft.com/office/drawing/2014/main" id="{18432377-9740-BA47-BE3F-F4C39470C8A9}"/>
              </a:ext>
            </a:extLst>
          </p:cNvPr>
          <p:cNvSpPr>
            <a:spLocks noGrp="1"/>
          </p:cNvSpPr>
          <p:nvPr>
            <p:ph type="title"/>
          </p:nvPr>
        </p:nvSpPr>
        <p:spPr>
          <a:xfrm>
            <a:off x="122397" y="-146469"/>
            <a:ext cx="7886700" cy="1325563"/>
          </a:xfrm>
        </p:spPr>
        <p:txBody>
          <a:bodyPr/>
          <a:lstStyle/>
          <a:p>
            <a:r>
              <a:rPr kumimoji="1" lang="ja-JP" altLang="en-US"/>
              <a:t>結果</a:t>
            </a:r>
            <a:r>
              <a:rPr kumimoji="1" lang="en-US" altLang="ja-JP" dirty="0"/>
              <a:t>: </a:t>
            </a:r>
            <a:r>
              <a:rPr kumimoji="1" lang="ja-JP" altLang="en-US"/>
              <a:t>負荷をかけたモーター</a:t>
            </a:r>
          </a:p>
        </p:txBody>
      </p:sp>
      <p:sp>
        <p:nvSpPr>
          <p:cNvPr id="15" name="コンテンツ プレースホルダー 2">
            <a:extLst>
              <a:ext uri="{FF2B5EF4-FFF2-40B4-BE49-F238E27FC236}">
                <a16:creationId xmlns:a16="http://schemas.microsoft.com/office/drawing/2014/main" id="{CB7AE681-9B51-2047-A408-D5E08C38AE1B}"/>
              </a:ext>
            </a:extLst>
          </p:cNvPr>
          <p:cNvSpPr>
            <a:spLocks noGrp="1"/>
          </p:cNvSpPr>
          <p:nvPr>
            <p:ph idx="1"/>
          </p:nvPr>
        </p:nvSpPr>
        <p:spPr>
          <a:xfrm>
            <a:off x="272530" y="1029649"/>
            <a:ext cx="7886700" cy="1707456"/>
          </a:xfrm>
        </p:spPr>
        <p:txBody>
          <a:bodyPr>
            <a:normAutofit/>
          </a:bodyPr>
          <a:lstStyle/>
          <a:p>
            <a:r>
              <a:rPr kumimoji="1" lang="ja-JP" altLang="en-US"/>
              <a:t>最高周波数成分及び</a:t>
            </a:r>
            <a:r>
              <a:rPr kumimoji="1" lang="en-US" altLang="ja-JP" dirty="0"/>
              <a:t>duty</a:t>
            </a:r>
            <a:r>
              <a:rPr kumimoji="1" lang="ja-JP" altLang="en-US"/>
              <a:t>比の取得</a:t>
            </a:r>
            <a:endParaRPr kumimoji="1" lang="en-US" altLang="ja-JP" dirty="0"/>
          </a:p>
          <a:p>
            <a:pPr lvl="1"/>
            <a:r>
              <a:rPr lang="ja-JP" altLang="en-US" sz="2400"/>
              <a:t>正常</a:t>
            </a:r>
            <a:r>
              <a:rPr lang="en-US" altLang="ja-JP" sz="2400" dirty="0"/>
              <a:t>/</a:t>
            </a:r>
            <a:r>
              <a:rPr lang="ja-JP" altLang="en-US" sz="2400"/>
              <a:t>故障データ</a:t>
            </a:r>
            <a:r>
              <a:rPr lang="en-US" altLang="ja-JP" sz="2400" dirty="0"/>
              <a:t>: 150</a:t>
            </a:r>
          </a:p>
          <a:p>
            <a:pPr marL="0" indent="0">
              <a:buNone/>
            </a:pPr>
            <a:endParaRPr lang="en-US" altLang="ja-JP" sz="2400" dirty="0"/>
          </a:p>
        </p:txBody>
      </p:sp>
      <p:sp>
        <p:nvSpPr>
          <p:cNvPr id="3" name="正方形/長方形 2">
            <a:extLst>
              <a:ext uri="{FF2B5EF4-FFF2-40B4-BE49-F238E27FC236}">
                <a16:creationId xmlns:a16="http://schemas.microsoft.com/office/drawing/2014/main" id="{42FC9E6B-E731-9744-AAEC-33904DD835D5}"/>
              </a:ext>
            </a:extLst>
          </p:cNvPr>
          <p:cNvSpPr/>
          <p:nvPr/>
        </p:nvSpPr>
        <p:spPr>
          <a:xfrm>
            <a:off x="611560" y="5673801"/>
            <a:ext cx="2358338" cy="461665"/>
          </a:xfrm>
          <a:prstGeom prst="rect">
            <a:avLst/>
          </a:prstGeom>
        </p:spPr>
        <p:txBody>
          <a:bodyPr wrap="none">
            <a:spAutoFit/>
          </a:bodyPr>
          <a:lstStyle/>
          <a:p>
            <a:r>
              <a:rPr lang="ja-JP" altLang="en-US" sz="2400"/>
              <a:t>周波数</a:t>
            </a:r>
            <a:r>
              <a:rPr lang="en-US" altLang="ja-JP" sz="2400" dirty="0"/>
              <a:t>: 0-500 Hz</a:t>
            </a:r>
          </a:p>
        </p:txBody>
      </p:sp>
      <p:sp>
        <p:nvSpPr>
          <p:cNvPr id="4" name="正方形/長方形 3">
            <a:extLst>
              <a:ext uri="{FF2B5EF4-FFF2-40B4-BE49-F238E27FC236}">
                <a16:creationId xmlns:a16="http://schemas.microsoft.com/office/drawing/2014/main" id="{86A9A429-B23D-7B4C-B81A-4F99F24F07A8}"/>
              </a:ext>
            </a:extLst>
          </p:cNvPr>
          <p:cNvSpPr/>
          <p:nvPr/>
        </p:nvSpPr>
        <p:spPr>
          <a:xfrm>
            <a:off x="2398368" y="6135466"/>
            <a:ext cx="4339650" cy="646331"/>
          </a:xfrm>
          <a:prstGeom prst="rect">
            <a:avLst/>
          </a:prstGeom>
        </p:spPr>
        <p:txBody>
          <a:bodyPr wrap="none">
            <a:spAutoFit/>
          </a:bodyPr>
          <a:lstStyle/>
          <a:p>
            <a:r>
              <a:rPr lang="ja-JP" altLang="en-US">
                <a:solidFill>
                  <a:srgbClr val="FA9809"/>
                </a:solidFill>
                <a:latin typeface="Hiragino Maru Gothic Pro W4" panose="020F0400000000000000" pitchFamily="34" charset="-128"/>
                <a:ea typeface="Hiragino Maru Gothic Pro W4" panose="020F0400000000000000" pitchFamily="34" charset="-128"/>
              </a:rPr>
              <a:t>故障を検知できない</a:t>
            </a:r>
            <a:endParaRPr lang="en-US" altLang="ja-JP" dirty="0">
              <a:solidFill>
                <a:srgbClr val="FA9809"/>
              </a:solidFill>
              <a:latin typeface="Hiragino Maru Gothic Pro W4" panose="020F0400000000000000" pitchFamily="34" charset="-128"/>
              <a:ea typeface="Hiragino Maru Gothic Pro W4" panose="020F0400000000000000" pitchFamily="34" charset="-128"/>
            </a:endParaRPr>
          </a:p>
        </p:txBody>
      </p:sp>
    </p:spTree>
    <p:extLst>
      <p:ext uri="{BB962C8B-B14F-4D97-AF65-F5344CB8AC3E}">
        <p14:creationId xmlns:p14="http://schemas.microsoft.com/office/powerpoint/2010/main" val="1670837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Oval 19">
            <a:extLst>
              <a:ext uri="{FF2B5EF4-FFF2-40B4-BE49-F238E27FC236}">
                <a16:creationId xmlns:a16="http://schemas.microsoft.com/office/drawing/2014/main" id="{83C195A3-E0E9-7C45-B9C3-242F4848C9CA}"/>
              </a:ext>
            </a:extLst>
          </p:cNvPr>
          <p:cNvSpPr>
            <a:spLocks noChangeArrowheads="1"/>
          </p:cNvSpPr>
          <p:nvPr/>
        </p:nvSpPr>
        <p:spPr bwMode="auto">
          <a:xfrm>
            <a:off x="7111231" y="816124"/>
            <a:ext cx="1980743" cy="1971205"/>
          </a:xfrm>
          <a:prstGeom prst="ellipse">
            <a:avLst/>
          </a:prstGeom>
          <a:solidFill>
            <a:schemeClr val="accent1"/>
          </a:solidFill>
          <a:ln>
            <a:noFill/>
          </a:ln>
        </p:spPr>
        <p:txBody>
          <a:bodyPr vert="horz" wrap="square" lIns="137168" tIns="68584" rIns="137168" bIns="68584" numCol="1" anchor="ctr" anchorCtr="0" compatLnSpc="1">
            <a:prstTxWarp prst="textNoShape">
              <a:avLst/>
            </a:prstTxWarp>
          </a:bodyPr>
          <a:lstStyle/>
          <a:p>
            <a:pPr algn="ctr"/>
            <a:endParaRPr lang="en-US" sz="3601" dirty="0">
              <a:solidFill>
                <a:schemeClr val="bg1"/>
              </a:solidFill>
              <a:latin typeface="Roboto Regular"/>
              <a:cs typeface="Roboto Regular"/>
            </a:endParaRPr>
          </a:p>
        </p:txBody>
      </p:sp>
      <p:sp>
        <p:nvSpPr>
          <p:cNvPr id="71" name="Oval 19">
            <a:extLst>
              <a:ext uri="{FF2B5EF4-FFF2-40B4-BE49-F238E27FC236}">
                <a16:creationId xmlns:a16="http://schemas.microsoft.com/office/drawing/2014/main" id="{DBF2DBE3-2330-F044-9282-3C0FB90A0BD6}"/>
              </a:ext>
            </a:extLst>
          </p:cNvPr>
          <p:cNvSpPr>
            <a:spLocks noChangeArrowheads="1"/>
          </p:cNvSpPr>
          <p:nvPr/>
        </p:nvSpPr>
        <p:spPr bwMode="auto">
          <a:xfrm>
            <a:off x="6524435" y="2911703"/>
            <a:ext cx="1844504" cy="1851523"/>
          </a:xfrm>
          <a:prstGeom prst="ellipse">
            <a:avLst/>
          </a:prstGeom>
          <a:solidFill>
            <a:srgbClr val="54BE71"/>
          </a:solidFill>
          <a:ln>
            <a:noFill/>
          </a:ln>
        </p:spPr>
        <p:txBody>
          <a:bodyPr vert="horz" wrap="square" lIns="137168" tIns="68584" rIns="137168" bIns="68584" numCol="1"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601" b="0" i="0" u="none" strike="noStrike" kern="0" cap="none" spc="0" normalizeH="0" baseline="0" noProof="0" dirty="0">
              <a:ln>
                <a:noFill/>
              </a:ln>
              <a:solidFill>
                <a:srgbClr val="FFFFFF"/>
              </a:solidFill>
              <a:effectLst/>
              <a:uLnTx/>
              <a:uFillTx/>
              <a:latin typeface="Roboto Regular"/>
              <a:cs typeface="Roboto Regular"/>
            </a:endParaRPr>
          </a:p>
        </p:txBody>
      </p:sp>
      <p:sp>
        <p:nvSpPr>
          <p:cNvPr id="72" name="Oval 19">
            <a:extLst>
              <a:ext uri="{FF2B5EF4-FFF2-40B4-BE49-F238E27FC236}">
                <a16:creationId xmlns:a16="http://schemas.microsoft.com/office/drawing/2014/main" id="{0D13345A-BFDD-A740-BA15-F21E862608A2}"/>
              </a:ext>
            </a:extLst>
          </p:cNvPr>
          <p:cNvSpPr>
            <a:spLocks noChangeArrowheads="1"/>
          </p:cNvSpPr>
          <p:nvPr/>
        </p:nvSpPr>
        <p:spPr bwMode="auto">
          <a:xfrm>
            <a:off x="7037034" y="4872727"/>
            <a:ext cx="2054940" cy="1943793"/>
          </a:xfrm>
          <a:prstGeom prst="ellipse">
            <a:avLst/>
          </a:prstGeom>
          <a:solidFill>
            <a:schemeClr val="accent4"/>
          </a:solidFill>
          <a:ln>
            <a:noFill/>
          </a:ln>
        </p:spPr>
        <p:txBody>
          <a:bodyPr vert="horz" wrap="square" lIns="137168" tIns="68584" rIns="137168" bIns="68584" numCol="1" anchor="ctr" anchorCtr="0" compatLnSpc="1">
            <a:prstTxWarp prst="textNoShape">
              <a:avLst/>
            </a:prstTxWarp>
          </a:bodyPr>
          <a:lstStyle/>
          <a:p>
            <a:pPr algn="ctr"/>
            <a:endParaRPr lang="en-US" sz="3601" dirty="0">
              <a:solidFill>
                <a:schemeClr val="bg1"/>
              </a:solidFill>
              <a:latin typeface="Roboto Regular"/>
              <a:cs typeface="Roboto Regular"/>
            </a:endParaRPr>
          </a:p>
        </p:txBody>
      </p:sp>
      <p:sp>
        <p:nvSpPr>
          <p:cNvPr id="2" name="Title 1"/>
          <p:cNvSpPr>
            <a:spLocks noGrp="1"/>
          </p:cNvSpPr>
          <p:nvPr>
            <p:ph type="title"/>
          </p:nvPr>
        </p:nvSpPr>
        <p:spPr/>
        <p:txBody>
          <a:bodyPr/>
          <a:lstStyle/>
          <a:p>
            <a:r>
              <a:rPr lang="ja-JP" altLang="en-US"/>
              <a:t>背景</a:t>
            </a:r>
            <a:endParaRPr lang="en-US" dirty="0"/>
          </a:p>
        </p:txBody>
      </p:sp>
      <p:sp>
        <p:nvSpPr>
          <p:cNvPr id="3" name="Content Placeholder 2"/>
          <p:cNvSpPr>
            <a:spLocks noGrp="1"/>
          </p:cNvSpPr>
          <p:nvPr>
            <p:ph idx="1"/>
          </p:nvPr>
        </p:nvSpPr>
        <p:spPr>
          <a:xfrm>
            <a:off x="581192" y="1761640"/>
            <a:ext cx="7922311" cy="4552006"/>
          </a:xfrm>
        </p:spPr>
        <p:txBody>
          <a:bodyPr>
            <a:noAutofit/>
          </a:bodyPr>
          <a:lstStyle/>
          <a:p>
            <a:pPr>
              <a:buFont typeface="Wingdings" pitchFamily="2" charset="2"/>
              <a:buChar char="n"/>
            </a:pPr>
            <a:r>
              <a:rPr lang="ja-JP" altLang="en-US">
                <a:latin typeface="Hiragino Maru Gothic Pro W4" panose="020F0400000000000000" pitchFamily="34" charset="-128"/>
                <a:ea typeface="Hiragino Maru Gothic Pro W4" panose="020F0400000000000000" pitchFamily="34" charset="-128"/>
                <a:cs typeface="Gigi" panose="020F0502020204030204" pitchFamily="34" charset="0"/>
              </a:rPr>
              <a:t>モーターの保守運用</a:t>
            </a:r>
            <a:endParaRPr lang="en-US" altLang="ja-JP" dirty="0">
              <a:latin typeface="Hiragino Maru Gothic Pro W4" panose="020F0400000000000000" pitchFamily="34" charset="-128"/>
              <a:ea typeface="Hiragino Maru Gothic Pro W4" panose="020F0400000000000000" pitchFamily="34" charset="-128"/>
              <a:cs typeface="Gigi" panose="020F0502020204030204" pitchFamily="34" charset="0"/>
            </a:endParaRPr>
          </a:p>
          <a:p>
            <a:pPr marL="629435" lvl="1" indent="-305435"/>
            <a:r>
              <a:rPr lang="ja-JP" altLang="en-US">
                <a:latin typeface="Hiragino Maru Gothic Pro W4" panose="020F0400000000000000" pitchFamily="34" charset="-128"/>
                <a:ea typeface="Hiragino Maru Gothic Pro W4" panose="020F0400000000000000" pitchFamily="34" charset="-128"/>
                <a:cs typeface="Gigi" panose="020F0502020204030204" pitchFamily="34" charset="0"/>
              </a:rPr>
              <a:t>経験則による時間基準保全方式</a:t>
            </a:r>
            <a:endParaRPr lang="en-US" altLang="ja-JP" dirty="0">
              <a:latin typeface="Hiragino Maru Gothic Pro W4" panose="020F0400000000000000" pitchFamily="34" charset="-128"/>
              <a:ea typeface="Hiragino Maru Gothic Pro W4" panose="020F0400000000000000" pitchFamily="34" charset="-128"/>
              <a:cs typeface="Gigi" panose="020F0502020204030204" pitchFamily="34" charset="0"/>
            </a:endParaRPr>
          </a:p>
          <a:p>
            <a:pPr marL="324485" lvl="1" indent="0">
              <a:buNone/>
            </a:pPr>
            <a:endParaRPr lang="en-US" altLang="ja-JP" dirty="0">
              <a:latin typeface="Hiragino Maru Gothic Pro W4" panose="020F0400000000000000" pitchFamily="34" charset="-128"/>
              <a:ea typeface="Hiragino Maru Gothic Pro W4" panose="020F0400000000000000" pitchFamily="34" charset="-128"/>
              <a:cs typeface="Gigi" panose="020F0502020204030204" pitchFamily="34" charset="0"/>
            </a:endParaRPr>
          </a:p>
          <a:p>
            <a:pPr marL="324485" lvl="1" indent="0">
              <a:buNone/>
            </a:pPr>
            <a:endParaRPr lang="en-US" altLang="ja-JP" dirty="0">
              <a:latin typeface="Hiragino Maru Gothic Pro W4" panose="020F0400000000000000" pitchFamily="34" charset="-128"/>
              <a:ea typeface="Hiragino Maru Gothic Pro W4" panose="020F0400000000000000" pitchFamily="34" charset="-128"/>
              <a:cs typeface="Gigi" panose="020F0502020204030204" pitchFamily="34" charset="0"/>
            </a:endParaRPr>
          </a:p>
          <a:p>
            <a:pPr marL="324485" lvl="1" indent="0">
              <a:buNone/>
            </a:pPr>
            <a:endParaRPr lang="en-US" altLang="ja-JP" dirty="0">
              <a:latin typeface="Hiragino Maru Gothic Pro W4" panose="020F0400000000000000" pitchFamily="34" charset="-128"/>
              <a:ea typeface="Hiragino Maru Gothic Pro W4" panose="020F0400000000000000" pitchFamily="34" charset="-128"/>
              <a:cs typeface="Gigi" panose="020F0502020204030204" pitchFamily="34" charset="0"/>
            </a:endParaRPr>
          </a:p>
          <a:p>
            <a:r>
              <a:rPr lang="ja-JP" altLang="en-US">
                <a:latin typeface="Hiragino Maru Gothic Pro W4" panose="020F0400000000000000" pitchFamily="34" charset="-128"/>
                <a:ea typeface="Hiragino Maru Gothic Pro W4" panose="020F0400000000000000" pitchFamily="34" charset="-128"/>
                <a:cs typeface="Gigi" panose="020F0502020204030204" pitchFamily="34" charset="0"/>
              </a:rPr>
              <a:t>オフラインの点検</a:t>
            </a:r>
            <a:endParaRPr lang="en-US" altLang="ja-JP" dirty="0">
              <a:latin typeface="Hiragino Maru Gothic Pro W4" panose="020F0400000000000000" pitchFamily="34" charset="-128"/>
              <a:ea typeface="Hiragino Maru Gothic Pro W4" panose="020F0400000000000000" pitchFamily="34" charset="-128"/>
              <a:cs typeface="Gigi" panose="020F0502020204030204" pitchFamily="34" charset="0"/>
            </a:endParaRPr>
          </a:p>
          <a:p>
            <a:pPr lvl="1"/>
            <a:r>
              <a:rPr lang="ja-JP" altLang="en-US">
                <a:latin typeface="Hiragino Maru Gothic Pro W4" panose="020F0400000000000000" pitchFamily="34" charset="-128"/>
                <a:ea typeface="Hiragino Maru Gothic Pro W4" panose="020F0400000000000000" pitchFamily="34" charset="-128"/>
                <a:cs typeface="Gigi" panose="020F0502020204030204" pitchFamily="34" charset="0"/>
              </a:rPr>
              <a:t>故障検出の遅延</a:t>
            </a:r>
            <a:endParaRPr lang="en-US" altLang="ja-JP" dirty="0">
              <a:latin typeface="Hiragino Maru Gothic Pro W4" panose="020F0400000000000000" pitchFamily="34" charset="-128"/>
              <a:ea typeface="Hiragino Maru Gothic Pro W4" panose="020F0400000000000000" pitchFamily="34" charset="-128"/>
              <a:cs typeface="Gigi" panose="020F0502020204030204" pitchFamily="34" charset="0"/>
            </a:endParaRPr>
          </a:p>
          <a:p>
            <a:pPr lvl="1"/>
            <a:endParaRPr lang="en-US" altLang="ja-JP" dirty="0">
              <a:latin typeface="Gigi" panose="020F0502020204030204" pitchFamily="34" charset="0"/>
              <a:cs typeface="Gigi" panose="020F0502020204030204" pitchFamily="34" charset="0"/>
            </a:endParaRPr>
          </a:p>
        </p:txBody>
      </p:sp>
      <p:sp>
        <p:nvSpPr>
          <p:cNvPr id="10" name="正方形/長方形 9"/>
          <p:cNvSpPr/>
          <p:nvPr/>
        </p:nvSpPr>
        <p:spPr>
          <a:xfrm>
            <a:off x="629426" y="3766444"/>
            <a:ext cx="5650907" cy="1083396"/>
          </a:xfrm>
          <a:prstGeom prst="rect">
            <a:avLst/>
          </a:prstGeom>
          <a:noFill/>
          <a:ln w="25400">
            <a:solidFill>
              <a:srgbClr val="FA98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右矢印 17"/>
          <p:cNvSpPr/>
          <p:nvPr/>
        </p:nvSpPr>
        <p:spPr>
          <a:xfrm>
            <a:off x="615767" y="4938452"/>
            <a:ext cx="425041" cy="399557"/>
          </a:xfrm>
          <a:prstGeom prst="rightArrow">
            <a:avLst/>
          </a:prstGeom>
          <a:solidFill>
            <a:srgbClr val="FA9809"/>
          </a:solidFill>
          <a:ln>
            <a:solidFill>
              <a:srgbClr val="FFFFFF"/>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solidFill>
                <a:schemeClr val="accent4"/>
              </a:solidFill>
              <a:highlight>
                <a:srgbClr val="FA9809"/>
              </a:highlight>
            </a:endParaRPr>
          </a:p>
        </p:txBody>
      </p:sp>
      <p:sp>
        <p:nvSpPr>
          <p:cNvPr id="9" name="テキスト ボックス 8">
            <a:extLst>
              <a:ext uri="{FF2B5EF4-FFF2-40B4-BE49-F238E27FC236}">
                <a16:creationId xmlns:a16="http://schemas.microsoft.com/office/drawing/2014/main" id="{9029326A-B980-9840-9037-0AF3F82F2D51}"/>
              </a:ext>
            </a:extLst>
          </p:cNvPr>
          <p:cNvSpPr txBox="1"/>
          <p:nvPr/>
        </p:nvSpPr>
        <p:spPr>
          <a:xfrm>
            <a:off x="1040808" y="2957512"/>
            <a:ext cx="5205858" cy="523220"/>
          </a:xfrm>
          <a:prstGeom prst="rect">
            <a:avLst/>
          </a:prstGeom>
          <a:noFill/>
        </p:spPr>
        <p:txBody>
          <a:bodyPr wrap="square" rtlCol="0">
            <a:spAutoFit/>
          </a:bodyPr>
          <a:lstStyle/>
          <a:p>
            <a:r>
              <a:rPr lang="ja-JP" altLang="en-US" sz="2800">
                <a:ln w="0"/>
                <a:solidFill>
                  <a:srgbClr val="53BF71"/>
                </a:solidFill>
                <a:effectLst>
                  <a:outerShdw blurRad="38100" dist="19050" dir="2700000" algn="tl" rotWithShape="0">
                    <a:schemeClr val="dk1">
                      <a:alpha val="40000"/>
                    </a:schemeClr>
                  </a:outerShdw>
                </a:effectLst>
                <a:latin typeface="Hiragino Maru Gothic Pro W4" panose="020F0400000000000000" pitchFamily="34" charset="-128"/>
                <a:ea typeface="Hiragino Maru Gothic Pro W4" panose="020F0400000000000000" pitchFamily="34" charset="-128"/>
                <a:cs typeface="Gigi" panose="020F0502020204030204" pitchFamily="34" charset="0"/>
              </a:rPr>
              <a:t>故障検知を用いた状態基準方式</a:t>
            </a:r>
            <a:endParaRPr lang="en-US" altLang="ja-JP" sz="2800" dirty="0">
              <a:ln w="0"/>
              <a:solidFill>
                <a:srgbClr val="53BF71"/>
              </a:solidFill>
              <a:effectLst>
                <a:outerShdw blurRad="38100" dist="19050" dir="2700000" algn="tl" rotWithShape="0">
                  <a:schemeClr val="dk1">
                    <a:alpha val="40000"/>
                  </a:schemeClr>
                </a:outerShdw>
              </a:effectLst>
              <a:latin typeface="Hiragino Maru Gothic Pro W4" panose="020F0400000000000000" pitchFamily="34" charset="-128"/>
              <a:ea typeface="Hiragino Maru Gothic Pro W4" panose="020F0400000000000000" pitchFamily="34" charset="-128"/>
              <a:cs typeface="Gigi" panose="020F0502020204030204" pitchFamily="34" charset="0"/>
            </a:endParaRPr>
          </a:p>
        </p:txBody>
      </p:sp>
      <p:sp>
        <p:nvSpPr>
          <p:cNvPr id="19" name="正方形/長方形 18">
            <a:extLst>
              <a:ext uri="{FF2B5EF4-FFF2-40B4-BE49-F238E27FC236}">
                <a16:creationId xmlns:a16="http://schemas.microsoft.com/office/drawing/2014/main" id="{F96A552C-03B4-074F-B505-42035BAD89BA}"/>
              </a:ext>
            </a:extLst>
          </p:cNvPr>
          <p:cNvSpPr/>
          <p:nvPr/>
        </p:nvSpPr>
        <p:spPr>
          <a:xfrm>
            <a:off x="640498" y="1663897"/>
            <a:ext cx="5639836" cy="1083396"/>
          </a:xfrm>
          <a:prstGeom prst="rect">
            <a:avLst/>
          </a:prstGeom>
          <a:noFill/>
          <a:ln w="25400">
            <a:solidFill>
              <a:srgbClr val="53BF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rgbClr val="FA9809"/>
                </a:solidFill>
              </a:ln>
              <a:solidFill>
                <a:schemeClr val="accent4"/>
              </a:solidFill>
            </a:endParaRPr>
          </a:p>
        </p:txBody>
      </p:sp>
      <p:sp>
        <p:nvSpPr>
          <p:cNvPr id="20" name="右矢印 19">
            <a:extLst>
              <a:ext uri="{FF2B5EF4-FFF2-40B4-BE49-F238E27FC236}">
                <a16:creationId xmlns:a16="http://schemas.microsoft.com/office/drawing/2014/main" id="{B5FD4653-9CEF-6545-A918-BC1CC6B9A31F}"/>
              </a:ext>
            </a:extLst>
          </p:cNvPr>
          <p:cNvSpPr/>
          <p:nvPr/>
        </p:nvSpPr>
        <p:spPr>
          <a:xfrm>
            <a:off x="615767" y="3020198"/>
            <a:ext cx="425041" cy="351848"/>
          </a:xfrm>
          <a:prstGeom prst="rightArrow">
            <a:avLst/>
          </a:prstGeom>
          <a:solidFill>
            <a:srgbClr val="53BF71"/>
          </a:solidFill>
          <a:ln>
            <a:solidFill>
              <a:srgbClr val="FFFFFF"/>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ln w="0"/>
              <a:solidFill>
                <a:schemeClr val="accent1"/>
              </a:solidFill>
              <a:effectLst>
                <a:outerShdw blurRad="38100" dist="25400" dir="5400000" algn="ctr" rotWithShape="0">
                  <a:srgbClr val="6E747A">
                    <a:alpha val="43000"/>
                  </a:srgbClr>
                </a:outerShdw>
              </a:effectLst>
            </a:endParaRPr>
          </a:p>
        </p:txBody>
      </p:sp>
      <p:sp>
        <p:nvSpPr>
          <p:cNvPr id="21" name="テキスト ボックス 20">
            <a:extLst>
              <a:ext uri="{FF2B5EF4-FFF2-40B4-BE49-F238E27FC236}">
                <a16:creationId xmlns:a16="http://schemas.microsoft.com/office/drawing/2014/main" id="{50AAF735-9F02-B944-A57A-D66F37B999E6}"/>
              </a:ext>
            </a:extLst>
          </p:cNvPr>
          <p:cNvSpPr txBox="1"/>
          <p:nvPr/>
        </p:nvSpPr>
        <p:spPr>
          <a:xfrm>
            <a:off x="1108591" y="4959097"/>
            <a:ext cx="5171742" cy="954107"/>
          </a:xfrm>
          <a:prstGeom prst="rect">
            <a:avLst/>
          </a:prstGeom>
          <a:noFill/>
        </p:spPr>
        <p:txBody>
          <a:bodyPr wrap="square" rtlCol="0">
            <a:spAutoFit/>
          </a:bodyPr>
          <a:lstStyle/>
          <a:p>
            <a:r>
              <a:rPr lang="ja-JP" altLang="en-US" sz="2800">
                <a:solidFill>
                  <a:schemeClr val="accent4"/>
                </a:solidFill>
                <a:latin typeface="Hiragino Maru Gothic Pro W4" panose="020F0400000000000000" pitchFamily="34" charset="-128"/>
                <a:ea typeface="Hiragino Maru Gothic Pro W4" panose="020F0400000000000000" pitchFamily="34" charset="-128"/>
                <a:cs typeface="Gigi" panose="020F0502020204030204" pitchFamily="34" charset="0"/>
              </a:rPr>
              <a:t>故障検知のオンライン化</a:t>
            </a:r>
            <a:endParaRPr lang="en-US" altLang="ja-JP" sz="2800" dirty="0">
              <a:solidFill>
                <a:schemeClr val="accent4"/>
              </a:solidFill>
              <a:latin typeface="Hiragino Maru Gothic Pro W4" panose="020F0400000000000000" pitchFamily="34" charset="-128"/>
              <a:ea typeface="Hiragino Maru Gothic Pro W4" panose="020F0400000000000000" pitchFamily="34" charset="-128"/>
              <a:cs typeface="Gigi" panose="020F0502020204030204" pitchFamily="34" charset="0"/>
            </a:endParaRPr>
          </a:p>
          <a:p>
            <a:r>
              <a:rPr lang="ja-JP" altLang="en-US" sz="2800">
                <a:solidFill>
                  <a:schemeClr val="accent4"/>
                </a:solidFill>
                <a:latin typeface="Hiragino Maru Gothic Pro W4" panose="020F0400000000000000" pitchFamily="34" charset="-128"/>
                <a:ea typeface="Hiragino Maru Gothic Pro W4" panose="020F0400000000000000" pitchFamily="34" charset="-128"/>
                <a:cs typeface="Gigi" panose="020F0502020204030204" pitchFamily="34" charset="0"/>
              </a:rPr>
              <a:t>劣化を抑制した制御</a:t>
            </a:r>
            <a:endParaRPr lang="en-US" altLang="ja-JP" sz="2800" dirty="0">
              <a:solidFill>
                <a:schemeClr val="accent4"/>
              </a:solidFill>
              <a:latin typeface="Hiragino Maru Gothic Pro W4" panose="020F0400000000000000" pitchFamily="34" charset="-128"/>
              <a:ea typeface="Hiragino Maru Gothic Pro W4" panose="020F0400000000000000" pitchFamily="34" charset="-128"/>
              <a:cs typeface="Gigi" panose="020F0502020204030204" pitchFamily="34" charset="0"/>
            </a:endParaRPr>
          </a:p>
        </p:txBody>
      </p:sp>
      <p:sp>
        <p:nvSpPr>
          <p:cNvPr id="13" name="右矢印 12">
            <a:extLst>
              <a:ext uri="{FF2B5EF4-FFF2-40B4-BE49-F238E27FC236}">
                <a16:creationId xmlns:a16="http://schemas.microsoft.com/office/drawing/2014/main" id="{88219B1E-90D1-4649-A4AD-8F3617699F26}"/>
              </a:ext>
            </a:extLst>
          </p:cNvPr>
          <p:cNvSpPr/>
          <p:nvPr/>
        </p:nvSpPr>
        <p:spPr>
          <a:xfrm>
            <a:off x="632140" y="5445067"/>
            <a:ext cx="425041" cy="399557"/>
          </a:xfrm>
          <a:prstGeom prst="rightArrow">
            <a:avLst/>
          </a:prstGeom>
          <a:solidFill>
            <a:srgbClr val="FA9809"/>
          </a:solidFill>
          <a:ln>
            <a:solidFill>
              <a:srgbClr val="FFFFFF"/>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solidFill>
                <a:schemeClr val="accent4"/>
              </a:solidFill>
              <a:highlight>
                <a:srgbClr val="FA9809"/>
              </a:highlight>
            </a:endParaRPr>
          </a:p>
        </p:txBody>
      </p:sp>
      <p:pic>
        <p:nvPicPr>
          <p:cNvPr id="5" name="グラフィックス 4" descr="スマートフォン">
            <a:extLst>
              <a:ext uri="{FF2B5EF4-FFF2-40B4-BE49-F238E27FC236}">
                <a16:creationId xmlns:a16="http://schemas.microsoft.com/office/drawing/2014/main" id="{860ED87C-5B07-FA4C-90FB-99C0AC4CFF1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224042" y="1178544"/>
            <a:ext cx="1755119" cy="1380921"/>
          </a:xfrm>
          <a:prstGeom prst="rect">
            <a:avLst/>
          </a:prstGeom>
        </p:spPr>
      </p:pic>
      <p:pic>
        <p:nvPicPr>
          <p:cNvPr id="8" name="グラフィックス 7" descr="電気自動車">
            <a:extLst>
              <a:ext uri="{FF2B5EF4-FFF2-40B4-BE49-F238E27FC236}">
                <a16:creationId xmlns:a16="http://schemas.microsoft.com/office/drawing/2014/main" id="{B6CAA692-4EEB-4740-9BB1-003B452F731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517416" y="2949050"/>
            <a:ext cx="1851523" cy="1851523"/>
          </a:xfrm>
          <a:prstGeom prst="rect">
            <a:avLst/>
          </a:prstGeom>
        </p:spPr>
      </p:pic>
      <p:pic>
        <p:nvPicPr>
          <p:cNvPr id="15" name="グラフィックス 14" descr="クルーズ船">
            <a:extLst>
              <a:ext uri="{FF2B5EF4-FFF2-40B4-BE49-F238E27FC236}">
                <a16:creationId xmlns:a16="http://schemas.microsoft.com/office/drawing/2014/main" id="{EC5D94A0-910E-3642-8EAE-6D9E7A79682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159713" y="4912500"/>
            <a:ext cx="1819448" cy="1819448"/>
          </a:xfrm>
          <a:prstGeom prst="rect">
            <a:avLst/>
          </a:prstGeom>
        </p:spPr>
      </p:pic>
    </p:spTree>
    <p:extLst>
      <p:ext uri="{BB962C8B-B14F-4D97-AF65-F5344CB8AC3E}">
        <p14:creationId xmlns:p14="http://schemas.microsoft.com/office/powerpoint/2010/main" val="19785025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441002B-15DE-304E-A505-4547ADC2FA92}"/>
              </a:ext>
            </a:extLst>
          </p:cNvPr>
          <p:cNvSpPr>
            <a:spLocks noGrp="1"/>
          </p:cNvSpPr>
          <p:nvPr>
            <p:ph type="title"/>
          </p:nvPr>
        </p:nvSpPr>
        <p:spPr/>
        <p:txBody>
          <a:bodyPr/>
          <a:lstStyle/>
          <a:p>
            <a:r>
              <a:rPr kumimoji="1" lang="ja-JP" altLang="en-US"/>
              <a:t>むすび</a:t>
            </a:r>
          </a:p>
        </p:txBody>
      </p:sp>
      <p:sp>
        <p:nvSpPr>
          <p:cNvPr id="3" name="コンテンツ プレースホルダー 2">
            <a:extLst>
              <a:ext uri="{FF2B5EF4-FFF2-40B4-BE49-F238E27FC236}">
                <a16:creationId xmlns:a16="http://schemas.microsoft.com/office/drawing/2014/main" id="{2A3E1AB2-788B-6846-8A71-AFE8CEBC573B}"/>
              </a:ext>
            </a:extLst>
          </p:cNvPr>
          <p:cNvSpPr>
            <a:spLocks noGrp="1"/>
          </p:cNvSpPr>
          <p:nvPr>
            <p:ph idx="1"/>
          </p:nvPr>
        </p:nvSpPr>
        <p:spPr>
          <a:xfrm>
            <a:off x="410288" y="1907812"/>
            <a:ext cx="8743336" cy="4405834"/>
          </a:xfrm>
        </p:spPr>
        <p:txBody>
          <a:bodyPr>
            <a:normAutofit/>
          </a:bodyPr>
          <a:lstStyle/>
          <a:p>
            <a:r>
              <a:rPr lang="ja-JP" altLang="en-US" sz="2400"/>
              <a:t>電流兆候解析に基づく</a:t>
            </a:r>
            <a:r>
              <a:rPr lang="en-US" altLang="ja-JP" sz="2400" dirty="0"/>
              <a:t>DC </a:t>
            </a:r>
            <a:r>
              <a:rPr lang="ja-JP" altLang="en-US" sz="2400"/>
              <a:t>モーターのオンライン故障検知</a:t>
            </a:r>
            <a:endParaRPr kumimoji="1" lang="en-US" altLang="ja-JP" sz="2400" dirty="0"/>
          </a:p>
          <a:p>
            <a:pPr lvl="1"/>
            <a:r>
              <a:rPr lang="en-US" altLang="ja-JP" dirty="0"/>
              <a:t>DC</a:t>
            </a:r>
            <a:r>
              <a:rPr lang="ja-JP" altLang="en-US"/>
              <a:t>モーターの予備実験</a:t>
            </a:r>
            <a:endParaRPr lang="en-US" altLang="ja-JP" dirty="0"/>
          </a:p>
          <a:p>
            <a:pPr lvl="1"/>
            <a:r>
              <a:rPr lang="ja-JP" altLang="en-US"/>
              <a:t>ハードウェアを併用した方式</a:t>
            </a:r>
            <a:endParaRPr lang="en-US" altLang="ja-JP" dirty="0"/>
          </a:p>
          <a:p>
            <a:pPr lvl="1"/>
            <a:r>
              <a:rPr lang="ja-JP" altLang="en-US"/>
              <a:t>プログラマブル</a:t>
            </a:r>
            <a:r>
              <a:rPr lang="en-US" altLang="ja-JP" dirty="0"/>
              <a:t>SoC</a:t>
            </a:r>
            <a:r>
              <a:rPr lang="ja-JP" altLang="en-US"/>
              <a:t>による実装</a:t>
            </a:r>
            <a:endParaRPr lang="en-US" altLang="ja-JP" dirty="0"/>
          </a:p>
          <a:p>
            <a:pPr marL="457200" lvl="1" indent="0">
              <a:buNone/>
            </a:pPr>
            <a:r>
              <a:rPr lang="en-US" altLang="ja-JP" sz="2400" dirty="0">
                <a:solidFill>
                  <a:srgbClr val="53BF71"/>
                </a:solidFill>
              </a:rPr>
              <a:t>  </a:t>
            </a:r>
            <a:r>
              <a:rPr lang="ja-JP" altLang="en-US" sz="2400">
                <a:solidFill>
                  <a:srgbClr val="53BF71"/>
                </a:solidFill>
              </a:rPr>
              <a:t>オンライン故障検知</a:t>
            </a:r>
            <a:endParaRPr lang="en-US" altLang="ja-JP" sz="2400" dirty="0">
              <a:solidFill>
                <a:srgbClr val="53BF71"/>
              </a:solidFill>
            </a:endParaRPr>
          </a:p>
          <a:p>
            <a:pPr marL="0" indent="0">
              <a:buNone/>
            </a:pPr>
            <a:r>
              <a:rPr lang="en-US" altLang="ja-JP" sz="2400" dirty="0">
                <a:solidFill>
                  <a:srgbClr val="53BF71"/>
                </a:solidFill>
              </a:rPr>
              <a:t>       PWM</a:t>
            </a:r>
            <a:r>
              <a:rPr lang="ja-JP" altLang="en-US" sz="2400">
                <a:solidFill>
                  <a:srgbClr val="53BF71"/>
                </a:solidFill>
              </a:rPr>
              <a:t>信号の</a:t>
            </a:r>
            <a:r>
              <a:rPr lang="en-US" altLang="ja-JP" sz="2400" dirty="0">
                <a:solidFill>
                  <a:srgbClr val="53BF71"/>
                </a:solidFill>
              </a:rPr>
              <a:t>duty</a:t>
            </a:r>
            <a:r>
              <a:rPr lang="ja-JP" altLang="en-US" sz="2400">
                <a:solidFill>
                  <a:srgbClr val="53BF71"/>
                </a:solidFill>
              </a:rPr>
              <a:t>比に応じた故障検知</a:t>
            </a:r>
            <a:endParaRPr lang="en-US" altLang="ja-JP" dirty="0"/>
          </a:p>
          <a:p>
            <a:pPr marL="457200" lvl="1" indent="0">
              <a:buNone/>
            </a:pPr>
            <a:endParaRPr lang="en-US" altLang="ja-JP" dirty="0"/>
          </a:p>
          <a:p>
            <a:r>
              <a:rPr lang="ja-JP" altLang="en-US" sz="2400"/>
              <a:t>今後の課題</a:t>
            </a:r>
            <a:endParaRPr lang="en-US" altLang="ja-JP" sz="2400" dirty="0"/>
          </a:p>
          <a:p>
            <a:pPr lvl="1"/>
            <a:r>
              <a:rPr kumimoji="1" lang="ja-JP" altLang="en-US"/>
              <a:t>負荷をかけたモーターでの故障検知</a:t>
            </a:r>
            <a:endParaRPr kumimoji="1" lang="en-US" altLang="ja-JP" dirty="0"/>
          </a:p>
          <a:p>
            <a:pPr lvl="1"/>
            <a:r>
              <a:rPr lang="ja-JP" altLang="en-US"/>
              <a:t>劣化</a:t>
            </a:r>
            <a:r>
              <a:rPr kumimoji="1" lang="ja-JP" altLang="en-US"/>
              <a:t>を抑制するようなモータの制御</a:t>
            </a:r>
            <a:endParaRPr kumimoji="1" lang="en-US" altLang="ja-JP" dirty="0"/>
          </a:p>
        </p:txBody>
      </p:sp>
      <p:sp>
        <p:nvSpPr>
          <p:cNvPr id="5" name="右矢印 4">
            <a:extLst>
              <a:ext uri="{FF2B5EF4-FFF2-40B4-BE49-F238E27FC236}">
                <a16:creationId xmlns:a16="http://schemas.microsoft.com/office/drawing/2014/main" id="{2E1381D4-78F0-E843-B4B3-8EF7C76057D6}"/>
              </a:ext>
            </a:extLst>
          </p:cNvPr>
          <p:cNvSpPr/>
          <p:nvPr/>
        </p:nvSpPr>
        <p:spPr>
          <a:xfrm>
            <a:off x="562356" y="3541759"/>
            <a:ext cx="425041" cy="351848"/>
          </a:xfrm>
          <a:prstGeom prst="rightArrow">
            <a:avLst/>
          </a:prstGeom>
          <a:solidFill>
            <a:srgbClr val="53BF71"/>
          </a:solidFill>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ln w="0"/>
              <a:solidFill>
                <a:schemeClr val="accent1"/>
              </a:solidFill>
              <a:effectLst>
                <a:outerShdw blurRad="38100" dist="25400" dir="5400000" algn="ctr" rotWithShape="0">
                  <a:srgbClr val="6E747A">
                    <a:alpha val="43000"/>
                  </a:srgbClr>
                </a:outerShdw>
              </a:effectLst>
            </a:endParaRPr>
          </a:p>
        </p:txBody>
      </p:sp>
      <p:sp>
        <p:nvSpPr>
          <p:cNvPr id="6" name="右矢印 5">
            <a:extLst>
              <a:ext uri="{FF2B5EF4-FFF2-40B4-BE49-F238E27FC236}">
                <a16:creationId xmlns:a16="http://schemas.microsoft.com/office/drawing/2014/main" id="{02C7C369-5D29-F042-B3BB-08250F3DFD3D}"/>
              </a:ext>
            </a:extLst>
          </p:cNvPr>
          <p:cNvSpPr/>
          <p:nvPr/>
        </p:nvSpPr>
        <p:spPr>
          <a:xfrm>
            <a:off x="562356" y="3934805"/>
            <a:ext cx="425041" cy="351848"/>
          </a:xfrm>
          <a:prstGeom prst="rightArrow">
            <a:avLst/>
          </a:prstGeom>
          <a:solidFill>
            <a:srgbClr val="53BF71"/>
          </a:solidFill>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26476151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0416B0-FE7B-8540-9A5F-639B610FD6C5}"/>
              </a:ext>
            </a:extLst>
          </p:cNvPr>
          <p:cNvSpPr>
            <a:spLocks noGrp="1"/>
          </p:cNvSpPr>
          <p:nvPr>
            <p:ph type="title"/>
          </p:nvPr>
        </p:nvSpPr>
        <p:spPr/>
        <p:txBody>
          <a:bodyPr/>
          <a:lstStyle/>
          <a:p>
            <a:endParaRPr kumimoji="1" lang="ja-JP" altLang="en-US"/>
          </a:p>
        </p:txBody>
      </p:sp>
      <p:sp>
        <p:nvSpPr>
          <p:cNvPr id="3" name="コンテンツ プレースホルダー 2">
            <a:extLst>
              <a:ext uri="{FF2B5EF4-FFF2-40B4-BE49-F238E27FC236}">
                <a16:creationId xmlns:a16="http://schemas.microsoft.com/office/drawing/2014/main" id="{4A0CF97E-6D99-DF45-BA35-BBC2E49C46C9}"/>
              </a:ext>
            </a:extLst>
          </p:cNvPr>
          <p:cNvSpPr>
            <a:spLocks noGrp="1"/>
          </p:cNvSpPr>
          <p:nvPr>
            <p:ph idx="1"/>
          </p:nvPr>
        </p:nvSpPr>
        <p:spPr/>
        <p:txBody>
          <a:bodyPr/>
          <a:lstStyle/>
          <a:p>
            <a:endParaRPr kumimoji="1" lang="ja-JP" altLang="en-US"/>
          </a:p>
        </p:txBody>
      </p:sp>
    </p:spTree>
    <p:extLst>
      <p:ext uri="{BB962C8B-B14F-4D97-AF65-F5344CB8AC3E}">
        <p14:creationId xmlns:p14="http://schemas.microsoft.com/office/powerpoint/2010/main" val="18229056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6BCC356-39E6-9E4F-888E-2D1B09E7327E}"/>
              </a:ext>
            </a:extLst>
          </p:cNvPr>
          <p:cNvSpPr>
            <a:spLocks noGrp="1"/>
          </p:cNvSpPr>
          <p:nvPr>
            <p:ph type="title"/>
          </p:nvPr>
        </p:nvSpPr>
        <p:spPr/>
        <p:txBody>
          <a:bodyPr/>
          <a:lstStyle/>
          <a:p>
            <a:r>
              <a:rPr kumimoji="1" lang="ja-JP" altLang="en-US"/>
              <a:t>モーター</a:t>
            </a:r>
          </a:p>
        </p:txBody>
      </p:sp>
      <p:sp>
        <p:nvSpPr>
          <p:cNvPr id="5" name="コンテンツ プレースホルダー 2">
            <a:extLst>
              <a:ext uri="{FF2B5EF4-FFF2-40B4-BE49-F238E27FC236}">
                <a16:creationId xmlns:a16="http://schemas.microsoft.com/office/drawing/2014/main" id="{26239312-D141-524B-9BBA-F9D9DAF16C8E}"/>
              </a:ext>
            </a:extLst>
          </p:cNvPr>
          <p:cNvSpPr>
            <a:spLocks noGrp="1"/>
          </p:cNvSpPr>
          <p:nvPr>
            <p:ph idx="1"/>
          </p:nvPr>
        </p:nvSpPr>
        <p:spPr>
          <a:xfrm>
            <a:off x="664605" y="4890621"/>
            <a:ext cx="3507857" cy="1589888"/>
          </a:xfrm>
        </p:spPr>
        <p:txBody>
          <a:bodyPr>
            <a:normAutofit/>
          </a:bodyPr>
          <a:lstStyle/>
          <a:p>
            <a:r>
              <a:rPr lang="ja-JP" altLang="en-US" sz="3000"/>
              <a:t>交流</a:t>
            </a:r>
            <a:endParaRPr lang="en-US" altLang="ja-JP" sz="3000" dirty="0"/>
          </a:p>
          <a:p>
            <a:r>
              <a:rPr lang="ja-JP" altLang="en-US" sz="3000"/>
              <a:t>寿命が長い</a:t>
            </a:r>
            <a:endParaRPr lang="en-US" altLang="ja-JP" sz="3000" dirty="0"/>
          </a:p>
          <a:p>
            <a:r>
              <a:rPr lang="ja-JP" altLang="en-US"/>
              <a:t>回転速度が一定</a:t>
            </a:r>
            <a:endParaRPr lang="en-US" altLang="ja-JP" sz="3000" dirty="0"/>
          </a:p>
          <a:p>
            <a:endParaRPr lang="en-US" altLang="ja-JP" sz="3000" dirty="0"/>
          </a:p>
          <a:p>
            <a:pPr marL="324000" lvl="1" indent="0">
              <a:buNone/>
            </a:pPr>
            <a:endParaRPr kumimoji="1" lang="en-US" altLang="ja-JP" dirty="0"/>
          </a:p>
          <a:p>
            <a:pPr lvl="1"/>
            <a:endParaRPr kumimoji="1" lang="ja-JP" altLang="en-US"/>
          </a:p>
        </p:txBody>
      </p:sp>
      <p:grpSp>
        <p:nvGrpSpPr>
          <p:cNvPr id="8" name="グループ化 7">
            <a:extLst>
              <a:ext uri="{FF2B5EF4-FFF2-40B4-BE49-F238E27FC236}">
                <a16:creationId xmlns:a16="http://schemas.microsoft.com/office/drawing/2014/main" id="{5A761F8F-851B-D146-8027-328294139437}"/>
              </a:ext>
            </a:extLst>
          </p:cNvPr>
          <p:cNvGrpSpPr/>
          <p:nvPr/>
        </p:nvGrpSpPr>
        <p:grpSpPr>
          <a:xfrm>
            <a:off x="4614392" y="2025501"/>
            <a:ext cx="4002921" cy="4533096"/>
            <a:chOff x="124872" y="2119878"/>
            <a:chExt cx="4002921" cy="4533096"/>
          </a:xfrm>
        </p:grpSpPr>
        <p:sp>
          <p:nvSpPr>
            <p:cNvPr id="12" name="正方形/長方形 11">
              <a:extLst>
                <a:ext uri="{FF2B5EF4-FFF2-40B4-BE49-F238E27FC236}">
                  <a16:creationId xmlns:a16="http://schemas.microsoft.com/office/drawing/2014/main" id="{5C60BD12-4C98-694C-AED5-7B3B2677C20F}"/>
                </a:ext>
              </a:extLst>
            </p:cNvPr>
            <p:cNvSpPr/>
            <p:nvPr/>
          </p:nvSpPr>
          <p:spPr>
            <a:xfrm>
              <a:off x="124872" y="2564904"/>
              <a:ext cx="4002921" cy="4088070"/>
            </a:xfrm>
            <a:prstGeom prst="rect">
              <a:avLst/>
            </a:prstGeom>
            <a:noFill/>
            <a:ln>
              <a:solidFill>
                <a:srgbClr val="FA98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0070C0"/>
                </a:solidFill>
                <a:highlight>
                  <a:srgbClr val="FA9809"/>
                </a:highlight>
              </a:endParaRPr>
            </a:p>
          </p:txBody>
        </p:sp>
        <p:sp>
          <p:nvSpPr>
            <p:cNvPr id="13" name="フローチャート: 端子 12">
              <a:extLst>
                <a:ext uri="{FF2B5EF4-FFF2-40B4-BE49-F238E27FC236}">
                  <a16:creationId xmlns:a16="http://schemas.microsoft.com/office/drawing/2014/main" id="{9A16643E-8D48-E840-9820-B1F9F6F86337}"/>
                </a:ext>
              </a:extLst>
            </p:cNvPr>
            <p:cNvSpPr/>
            <p:nvPr/>
          </p:nvSpPr>
          <p:spPr>
            <a:xfrm>
              <a:off x="864452" y="2119878"/>
              <a:ext cx="2520280" cy="864096"/>
            </a:xfrm>
            <a:prstGeom prst="flowChartTerminator">
              <a:avLst/>
            </a:prstGeom>
            <a:solidFill>
              <a:srgbClr val="1F2E47"/>
            </a:solidFill>
            <a:ln>
              <a:solidFill>
                <a:srgbClr val="FA9809"/>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kumimoji="1" lang="en-US" altLang="ja-JP" sz="2800" dirty="0">
                  <a:latin typeface="Hiragino Maru Gothic Pro W4" panose="020F0400000000000000" pitchFamily="34" charset="-128"/>
                  <a:ea typeface="Hiragino Maru Gothic Pro W4" panose="020F0400000000000000" pitchFamily="34" charset="-128"/>
                </a:rPr>
                <a:t>DC</a:t>
              </a:r>
              <a:r>
                <a:rPr kumimoji="1" lang="ja-JP" altLang="en-US" sz="2800">
                  <a:latin typeface="Hiragino Maru Gothic Pro W4" panose="020F0400000000000000" pitchFamily="34" charset="-128"/>
                  <a:ea typeface="Hiragino Maru Gothic Pro W4" panose="020F0400000000000000" pitchFamily="34" charset="-128"/>
                </a:rPr>
                <a:t>モーター</a:t>
              </a:r>
            </a:p>
          </p:txBody>
        </p:sp>
      </p:grpSp>
      <p:grpSp>
        <p:nvGrpSpPr>
          <p:cNvPr id="9" name="グループ化 8">
            <a:extLst>
              <a:ext uri="{FF2B5EF4-FFF2-40B4-BE49-F238E27FC236}">
                <a16:creationId xmlns:a16="http://schemas.microsoft.com/office/drawing/2014/main" id="{E8201F26-35D2-934A-B045-AFA37947904C}"/>
              </a:ext>
            </a:extLst>
          </p:cNvPr>
          <p:cNvGrpSpPr/>
          <p:nvPr/>
        </p:nvGrpSpPr>
        <p:grpSpPr>
          <a:xfrm>
            <a:off x="499779" y="1979480"/>
            <a:ext cx="3672683" cy="4533096"/>
            <a:chOff x="323166" y="2119878"/>
            <a:chExt cx="3672683" cy="4533096"/>
          </a:xfrm>
        </p:grpSpPr>
        <p:sp>
          <p:nvSpPr>
            <p:cNvPr id="10" name="正方形/長方形 9">
              <a:extLst>
                <a:ext uri="{FF2B5EF4-FFF2-40B4-BE49-F238E27FC236}">
                  <a16:creationId xmlns:a16="http://schemas.microsoft.com/office/drawing/2014/main" id="{1A89F4C1-044D-C04E-B3EA-A34A13CC9170}"/>
                </a:ext>
              </a:extLst>
            </p:cNvPr>
            <p:cNvSpPr/>
            <p:nvPr/>
          </p:nvSpPr>
          <p:spPr>
            <a:xfrm>
              <a:off x="323166" y="2564904"/>
              <a:ext cx="3672683" cy="4088070"/>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00B050"/>
                </a:solidFill>
              </a:endParaRPr>
            </a:p>
          </p:txBody>
        </p:sp>
        <p:sp>
          <p:nvSpPr>
            <p:cNvPr id="11" name="フローチャート: 端子 10">
              <a:extLst>
                <a:ext uri="{FF2B5EF4-FFF2-40B4-BE49-F238E27FC236}">
                  <a16:creationId xmlns:a16="http://schemas.microsoft.com/office/drawing/2014/main" id="{039A9627-0F3A-164C-8AE5-E557AA8F4858}"/>
                </a:ext>
              </a:extLst>
            </p:cNvPr>
            <p:cNvSpPr/>
            <p:nvPr/>
          </p:nvSpPr>
          <p:spPr>
            <a:xfrm>
              <a:off x="864452" y="2119878"/>
              <a:ext cx="2520280" cy="864096"/>
            </a:xfrm>
            <a:prstGeom prst="flowChartTerminator">
              <a:avLst/>
            </a:prstGeom>
            <a:solidFill>
              <a:srgbClr val="1F2E47"/>
            </a:solidFill>
            <a:ln>
              <a:solidFill>
                <a:srgbClr val="00B05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kumimoji="1" lang="en-US" altLang="ja-JP" sz="2800" dirty="0">
                  <a:latin typeface="Hiragino Maru Gothic Pro W4" panose="020F0400000000000000" pitchFamily="34" charset="-128"/>
                  <a:ea typeface="Hiragino Maru Gothic Pro W4" panose="020F0400000000000000" pitchFamily="34" charset="-128"/>
                </a:rPr>
                <a:t>AC</a:t>
              </a:r>
              <a:r>
                <a:rPr kumimoji="1" lang="ja-JP" altLang="en-US" sz="2800">
                  <a:latin typeface="Hiragino Maru Gothic Pro W4" panose="020F0400000000000000" pitchFamily="34" charset="-128"/>
                  <a:ea typeface="Hiragino Maru Gothic Pro W4" panose="020F0400000000000000" pitchFamily="34" charset="-128"/>
                </a:rPr>
                <a:t>モーター</a:t>
              </a:r>
            </a:p>
          </p:txBody>
        </p:sp>
      </p:grpSp>
      <p:pic>
        <p:nvPicPr>
          <p:cNvPr id="17" name="Picture 2" descr="ãã¢ã¼ã¿ã¼ãã®ç»åæ¤ç´¢çµæ">
            <a:extLst>
              <a:ext uri="{FF2B5EF4-FFF2-40B4-BE49-F238E27FC236}">
                <a16:creationId xmlns:a16="http://schemas.microsoft.com/office/drawing/2014/main" id="{7C3296B3-CDA2-BE46-8C72-21C6E59595A2}"/>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4685154" y="2815781"/>
            <a:ext cx="1985437" cy="1985437"/>
          </a:xfrm>
          <a:prstGeom prst="rect">
            <a:avLst/>
          </a:prstGeom>
          <a:noFill/>
          <a:extLst>
            <a:ext uri="{909E8E84-426E-40DD-AFC4-6F175D3DCCD1}">
              <a14:hiddenFill xmlns:a14="http://schemas.microsoft.com/office/drawing/2010/main">
                <a:solidFill>
                  <a:srgbClr val="FFFFFF"/>
                </a:solidFill>
              </a14:hiddenFill>
            </a:ext>
          </a:extLst>
        </p:spPr>
      </p:pic>
      <p:pic>
        <p:nvPicPr>
          <p:cNvPr id="18" name="図 17">
            <a:extLst>
              <a:ext uri="{FF2B5EF4-FFF2-40B4-BE49-F238E27FC236}">
                <a16:creationId xmlns:a16="http://schemas.microsoft.com/office/drawing/2014/main" id="{65DDA90A-4DEC-D242-998C-5C3CF916A261}"/>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9375" b="89286" l="9375" r="92857">
                        <a14:foregroundMark x1="7589" y1="60268" x2="70982" y2="65179"/>
                        <a14:foregroundMark x1="70982" y1="65179" x2="79018" y2="35268"/>
                        <a14:foregroundMark x1="79018" y1="35268" x2="90179" y2="63839"/>
                        <a14:foregroundMark x1="90179" y1="63839" x2="82589" y2="39286"/>
                        <a14:foregroundMark x1="91964" y1="50893" x2="92857" y2="52679"/>
                        <a14:foregroundMark x1="75000" y1="57589" x2="14286" y2="59821"/>
                        <a14:foregroundMark x1="14286" y1="59821" x2="12500" y2="49554"/>
                      </a14:backgroundRemoval>
                    </a14:imgEffect>
                  </a14:imgLayer>
                </a14:imgProps>
              </a:ext>
            </a:extLst>
          </a:blip>
          <a:stretch>
            <a:fillRect/>
          </a:stretch>
        </p:blipFill>
        <p:spPr>
          <a:xfrm>
            <a:off x="1452481" y="2943329"/>
            <a:ext cx="1589888" cy="1589888"/>
          </a:xfrm>
          <a:prstGeom prst="rect">
            <a:avLst/>
          </a:prstGeom>
        </p:spPr>
      </p:pic>
      <p:sp>
        <p:nvSpPr>
          <p:cNvPr id="16" name="コンテンツ プレースホルダー 2">
            <a:extLst>
              <a:ext uri="{FF2B5EF4-FFF2-40B4-BE49-F238E27FC236}">
                <a16:creationId xmlns:a16="http://schemas.microsoft.com/office/drawing/2014/main" id="{6B6F5717-CD92-FE4C-99BE-BDCD7D2A03FA}"/>
              </a:ext>
            </a:extLst>
          </p:cNvPr>
          <p:cNvSpPr txBox="1">
            <a:spLocks/>
          </p:cNvSpPr>
          <p:nvPr/>
        </p:nvSpPr>
        <p:spPr>
          <a:xfrm>
            <a:off x="4614392" y="4864824"/>
            <a:ext cx="4089535" cy="164775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Wingdings" pitchFamily="2" charset="2"/>
              <a:buChar char="n"/>
              <a:defRPr kumimoji="1" sz="3000" b="0" i="0" kern="1200">
                <a:solidFill>
                  <a:schemeClr val="tx1"/>
                </a:solidFill>
                <a:latin typeface="Hiragino Maru Gothic Pro W4" panose="020F0400000000000000" pitchFamily="34" charset="-128"/>
                <a:ea typeface="Hiragino Maru Gothic Pro W4" panose="020F0400000000000000" pitchFamily="34" charset="-128"/>
                <a:cs typeface="+mn-cs"/>
              </a:defRPr>
            </a:lvl1pPr>
            <a:lvl2pPr marL="685800" indent="-228600" algn="l" defTabSz="914400" rtl="0" eaLnBrk="1" latinLnBrk="0" hangingPunct="1">
              <a:lnSpc>
                <a:spcPct val="90000"/>
              </a:lnSpc>
              <a:spcBef>
                <a:spcPts val="500"/>
              </a:spcBef>
              <a:buFont typeface="Wingdings" pitchFamily="2" charset="2"/>
              <a:buChar char="u"/>
              <a:defRPr kumimoji="1" sz="2400" b="0" i="0" kern="1200">
                <a:solidFill>
                  <a:schemeClr val="tx1"/>
                </a:solidFill>
                <a:latin typeface="Hiragino Maru Gothic Pro W4" panose="020F0400000000000000" pitchFamily="34" charset="-128"/>
                <a:ea typeface="Hiragino Maru Gothic Pro W4" panose="020F0400000000000000" pitchFamily="34"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400" b="0" i="0" kern="1200">
                <a:solidFill>
                  <a:schemeClr val="tx1"/>
                </a:solidFill>
                <a:latin typeface="Hiragino Maru Gothic Pro W4" panose="020F0400000000000000" pitchFamily="34" charset="-128"/>
                <a:ea typeface="Hiragino Maru Gothic Pro W4" panose="020F0400000000000000" pitchFamily="34"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2400" b="0" i="0" kern="1200">
                <a:solidFill>
                  <a:schemeClr val="tx1"/>
                </a:solidFill>
                <a:latin typeface="Hiragino Maru Gothic Pro W4" panose="020F0400000000000000" pitchFamily="34" charset="-128"/>
                <a:ea typeface="Hiragino Maru Gothic Pro W4" panose="020F0400000000000000" pitchFamily="34"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2400" b="0" i="0" kern="1200">
                <a:solidFill>
                  <a:schemeClr val="tx1"/>
                </a:solidFill>
                <a:latin typeface="Hiragino Maru Gothic Pro W4" panose="020F0400000000000000" pitchFamily="34" charset="-128"/>
                <a:ea typeface="Hiragino Maru Gothic Pro W4" panose="020F0400000000000000"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a:t>直流</a:t>
            </a:r>
            <a:endParaRPr lang="en-US" altLang="ja-JP" dirty="0"/>
          </a:p>
          <a:p>
            <a:r>
              <a:rPr lang="ja-JP" altLang="en-US"/>
              <a:t>回転速度が可変</a:t>
            </a:r>
            <a:endParaRPr lang="en-US" altLang="ja-JP" dirty="0"/>
          </a:p>
          <a:p>
            <a:r>
              <a:rPr lang="ja-JP" altLang="en-US"/>
              <a:t>ブラシノイズがある</a:t>
            </a:r>
            <a:endParaRPr lang="en-US" altLang="ja-JP" dirty="0"/>
          </a:p>
          <a:p>
            <a:endParaRPr lang="en-US" altLang="ja-JP" dirty="0"/>
          </a:p>
          <a:p>
            <a:pPr marL="324000" lvl="1" indent="0">
              <a:buFont typeface="Wingdings" pitchFamily="2" charset="2"/>
              <a:buNone/>
            </a:pPr>
            <a:endParaRPr lang="en-US" altLang="ja-JP" dirty="0"/>
          </a:p>
          <a:p>
            <a:pPr lvl="1"/>
            <a:endParaRPr lang="ja-JP" altLang="en-US"/>
          </a:p>
        </p:txBody>
      </p:sp>
      <p:pic>
        <p:nvPicPr>
          <p:cNvPr id="20" name="図 19">
            <a:extLst>
              <a:ext uri="{FF2B5EF4-FFF2-40B4-BE49-F238E27FC236}">
                <a16:creationId xmlns:a16="http://schemas.microsoft.com/office/drawing/2014/main" id="{2D1B03C9-9A54-D94F-8323-250CB3F02145}"/>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8286" b="98286" l="7143" r="90000">
                        <a14:foregroundMark x1="61143" y1="9714" x2="48286" y2="8857"/>
                        <a14:foregroundMark x1="12857" y1="44571" x2="10571" y2="57143"/>
                        <a14:foregroundMark x1="7143" y1="64286" x2="22857" y2="81143"/>
                        <a14:foregroundMark x1="22857" y1="81143" x2="25429" y2="82571"/>
                        <a14:foregroundMark x1="50857" y1="98286" x2="36000" y2="82000"/>
                        <a14:foregroundMark x1="36000" y1="82000" x2="34286" y2="77714"/>
                      </a14:backgroundRemoval>
                    </a14:imgEffect>
                  </a14:imgLayer>
                </a14:imgProps>
              </a:ext>
            </a:extLst>
          </a:blip>
          <a:stretch>
            <a:fillRect/>
          </a:stretch>
        </p:blipFill>
        <p:spPr>
          <a:xfrm>
            <a:off x="6761439" y="2906964"/>
            <a:ext cx="1647753" cy="1647753"/>
          </a:xfrm>
          <a:prstGeom prst="rect">
            <a:avLst/>
          </a:prstGeom>
        </p:spPr>
      </p:pic>
    </p:spTree>
    <p:extLst>
      <p:ext uri="{BB962C8B-B14F-4D97-AF65-F5344CB8AC3E}">
        <p14:creationId xmlns:p14="http://schemas.microsoft.com/office/powerpoint/2010/main" val="10373131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2A8A4F5-0F8C-174E-8D5F-0FEED7150D78}"/>
              </a:ext>
            </a:extLst>
          </p:cNvPr>
          <p:cNvSpPr>
            <a:spLocks noGrp="1"/>
          </p:cNvSpPr>
          <p:nvPr>
            <p:ph type="title"/>
          </p:nvPr>
        </p:nvSpPr>
        <p:spPr/>
        <p:txBody>
          <a:bodyPr/>
          <a:lstStyle/>
          <a:p>
            <a:r>
              <a:rPr lang="ja-JP" altLang="en-US"/>
              <a:t>プログラマブル</a:t>
            </a:r>
            <a:r>
              <a:rPr lang="en" altLang="ja-JP" dirty="0"/>
              <a:t>SoC</a:t>
            </a:r>
            <a:endParaRPr kumimoji="1" lang="ja-JP" altLang="en-US"/>
          </a:p>
        </p:txBody>
      </p:sp>
      <p:sp>
        <p:nvSpPr>
          <p:cNvPr id="3" name="コンテンツ プレースホルダー 2">
            <a:extLst>
              <a:ext uri="{FF2B5EF4-FFF2-40B4-BE49-F238E27FC236}">
                <a16:creationId xmlns:a16="http://schemas.microsoft.com/office/drawing/2014/main" id="{0F6ADAA1-2449-4F4A-8634-F26717EB13E2}"/>
              </a:ext>
            </a:extLst>
          </p:cNvPr>
          <p:cNvSpPr>
            <a:spLocks noGrp="1"/>
          </p:cNvSpPr>
          <p:nvPr>
            <p:ph idx="1"/>
          </p:nvPr>
        </p:nvSpPr>
        <p:spPr>
          <a:xfrm>
            <a:off x="597466" y="1639202"/>
            <a:ext cx="7591208" cy="619842"/>
          </a:xfrm>
        </p:spPr>
        <p:txBody>
          <a:bodyPr>
            <a:normAutofit fontScale="85000" lnSpcReduction="10000"/>
          </a:bodyPr>
          <a:lstStyle/>
          <a:p>
            <a:pPr marL="0" indent="0">
              <a:buNone/>
            </a:pPr>
            <a:r>
              <a:rPr lang="ja-JP" altLang="en-US"/>
              <a:t>プロセッサ</a:t>
            </a:r>
            <a:r>
              <a:rPr lang="en-US" altLang="ja-JP" dirty="0"/>
              <a:t> </a:t>
            </a:r>
            <a:r>
              <a:rPr lang="ja-JP" altLang="en-US"/>
              <a:t>と </a:t>
            </a:r>
            <a:r>
              <a:rPr lang="en" altLang="ja-JP" dirty="0"/>
              <a:t>FPGA </a:t>
            </a:r>
            <a:r>
              <a:rPr lang="ja-JP" altLang="en-US"/>
              <a:t>を </a:t>
            </a:r>
            <a:r>
              <a:rPr lang="en-US" altLang="ja-JP" dirty="0"/>
              <a:t>1 </a:t>
            </a:r>
            <a:r>
              <a:rPr lang="ja-JP" altLang="en-US"/>
              <a:t>つに統合したデバイス</a:t>
            </a:r>
            <a:endParaRPr lang="en-US" altLang="ja-JP" dirty="0"/>
          </a:p>
          <a:p>
            <a:pPr lvl="1"/>
            <a:endParaRPr lang="en-US" altLang="ja-JP" dirty="0"/>
          </a:p>
        </p:txBody>
      </p:sp>
      <p:sp>
        <p:nvSpPr>
          <p:cNvPr id="4" name="スライド番号プレースホルダー 3">
            <a:extLst>
              <a:ext uri="{FF2B5EF4-FFF2-40B4-BE49-F238E27FC236}">
                <a16:creationId xmlns:a16="http://schemas.microsoft.com/office/drawing/2014/main" id="{27A6E133-52CF-354D-A0EE-14B6D8F69E5E}"/>
              </a:ext>
            </a:extLst>
          </p:cNvPr>
          <p:cNvSpPr>
            <a:spLocks noGrp="1"/>
          </p:cNvSpPr>
          <p:nvPr>
            <p:ph type="sldNum" sz="quarter" idx="4294967295"/>
          </p:nvPr>
        </p:nvSpPr>
        <p:spPr>
          <a:xfrm>
            <a:off x="8373532" y="6507833"/>
            <a:ext cx="770468" cy="365125"/>
          </a:xfrm>
          <a:prstGeom prst="rect">
            <a:avLst/>
          </a:prstGeom>
        </p:spPr>
        <p:txBody>
          <a:bodyPr/>
          <a:lstStyle/>
          <a:p>
            <a:fld id="{E7199592-AD95-4098-8F35-1C5F82607D02}" type="slidenum">
              <a:rPr lang="ja-JP" altLang="en-US" smtClean="0"/>
              <a:pPr/>
              <a:t>23</a:t>
            </a:fld>
            <a:endParaRPr lang="ja-JP" altLang="en-US" dirty="0"/>
          </a:p>
        </p:txBody>
      </p:sp>
      <p:grpSp>
        <p:nvGrpSpPr>
          <p:cNvPr id="16" name="グループ化 15">
            <a:extLst>
              <a:ext uri="{FF2B5EF4-FFF2-40B4-BE49-F238E27FC236}">
                <a16:creationId xmlns:a16="http://schemas.microsoft.com/office/drawing/2014/main" id="{F9C5B258-8558-AD4A-95AC-3409A82B2100}"/>
              </a:ext>
            </a:extLst>
          </p:cNvPr>
          <p:cNvGrpSpPr/>
          <p:nvPr/>
        </p:nvGrpSpPr>
        <p:grpSpPr>
          <a:xfrm>
            <a:off x="373873" y="2159194"/>
            <a:ext cx="2084373" cy="4714212"/>
            <a:chOff x="323528" y="2564903"/>
            <a:chExt cx="2084373" cy="4113867"/>
          </a:xfrm>
        </p:grpSpPr>
        <p:sp>
          <p:nvSpPr>
            <p:cNvPr id="6" name="正方形/長方形 5">
              <a:extLst>
                <a:ext uri="{FF2B5EF4-FFF2-40B4-BE49-F238E27FC236}">
                  <a16:creationId xmlns:a16="http://schemas.microsoft.com/office/drawing/2014/main" id="{E1DFFB37-7071-284D-B8E4-907C38F2E66F}"/>
                </a:ext>
              </a:extLst>
            </p:cNvPr>
            <p:cNvSpPr/>
            <p:nvPr/>
          </p:nvSpPr>
          <p:spPr>
            <a:xfrm>
              <a:off x="323528" y="2564903"/>
              <a:ext cx="2031408" cy="4113867"/>
            </a:xfrm>
            <a:prstGeom prst="rect">
              <a:avLst/>
            </a:prstGeom>
            <a:solidFill>
              <a:srgbClr val="53BF71"/>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7" name="図 6">
              <a:extLst>
                <a:ext uri="{FF2B5EF4-FFF2-40B4-BE49-F238E27FC236}">
                  <a16:creationId xmlns:a16="http://schemas.microsoft.com/office/drawing/2014/main" id="{B25CE2AA-50E4-5943-91E6-F3EE8944C403}"/>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5990" b="92448" l="10254" r="87988">
                          <a14:foregroundMark x1="14355" y1="77865" x2="14355" y2="77865"/>
                          <a14:foregroundMark x1="36133" y1="7422" x2="22168" y2="40755"/>
                          <a14:foregroundMark x1="22168" y1="40755" x2="19434" y2="59635"/>
                          <a14:foregroundMark x1="19434" y1="59635" x2="22754" y2="78906"/>
                          <a14:foregroundMark x1="22754" y1="78906" x2="36523" y2="84896"/>
                          <a14:foregroundMark x1="36523" y1="84896" x2="49902" y2="83333"/>
                          <a14:foregroundMark x1="49902" y1="83333" x2="63281" y2="84245"/>
                          <a14:foregroundMark x1="63281" y1="84245" x2="74023" y2="66927"/>
                          <a14:foregroundMark x1="74023" y1="66927" x2="81543" y2="31771"/>
                          <a14:foregroundMark x1="81543" y1="31771" x2="68750" y2="15755"/>
                          <a14:foregroundMark x1="68750" y1="15755" x2="59151" y2="11332"/>
                          <a14:foregroundMark x1="49342" y1="9635" x2="40039" y2="9635"/>
                          <a14:foregroundMark x1="54333" y1="9635" x2="53516" y2="9635"/>
                          <a14:foregroundMark x1="40039" y1="9635" x2="35156" y2="5990"/>
                          <a14:foregroundMark x1="10254" y1="77474" x2="10254" y2="77474"/>
                          <a14:foregroundMark x1="68555" y1="88802" x2="68555" y2="88802"/>
                          <a14:foregroundMark x1="55566" y1="90104" x2="55566" y2="90104"/>
                          <a14:foregroundMark x1="54883" y1="90104" x2="54883" y2="90104"/>
                          <a14:foregroundMark x1="58008" y1="90625" x2="58008" y2="90625"/>
                          <a14:foregroundMark x1="62109" y1="92448" x2="62109" y2="92448"/>
                          <a14:foregroundMark x1="72656" y1="78385" x2="72656" y2="78385"/>
                          <a14:foregroundMark x1="70605" y1="87891" x2="80859" y2="47786"/>
                          <a14:foregroundMark x1="83301" y1="37370" x2="79199" y2="20833"/>
                          <a14:foregroundMark x1="79199" y1="20833" x2="77441" y2="19141"/>
                          <a14:foregroundMark x1="84961" y1="36068" x2="81250" y2="21875"/>
                          <a14:foregroundMark x1="87988" y1="22396" x2="86621" y2="26953"/>
                          <a14:foregroundMark x1="56641" y1="13281" x2="59668" y2="14193"/>
                          <a14:foregroundMark x1="55566" y1="11849" x2="57617" y2="13672"/>
                          <a14:foregroundMark x1="52539" y1="11458" x2="57617" y2="18229"/>
                          <a14:backgroundMark x1="54745" y1="11290" x2="56138" y2="11100"/>
                          <a14:backgroundMark x1="56906" y1="10094" x2="59375" y2="10938"/>
                          <a14:backgroundMark x1="55566" y1="9635" x2="56282" y2="9880"/>
                          <a14:backgroundMark x1="56036" y1="11234" x2="55084" y2="11742"/>
                          <a14:backgroundMark x1="50195" y1="8203" x2="53516" y2="9635"/>
                        </a14:backgroundRemoval>
                      </a14:imgEffect>
                    </a14:imgLayer>
                  </a14:imgProps>
                </a:ext>
              </a:extLst>
            </a:blip>
            <a:srcRect l="8963" t="4075" r="7981" b="4379"/>
            <a:stretch/>
          </p:blipFill>
          <p:spPr>
            <a:xfrm>
              <a:off x="400623" y="3933056"/>
              <a:ext cx="1830568" cy="1513269"/>
            </a:xfrm>
            <a:prstGeom prst="rect">
              <a:avLst/>
            </a:prstGeom>
          </p:spPr>
        </p:pic>
        <p:sp>
          <p:nvSpPr>
            <p:cNvPr id="8" name="テキスト ボックス 7">
              <a:extLst>
                <a:ext uri="{FF2B5EF4-FFF2-40B4-BE49-F238E27FC236}">
                  <a16:creationId xmlns:a16="http://schemas.microsoft.com/office/drawing/2014/main" id="{65B69FC0-0F1C-194A-B267-063800B509DF}"/>
                </a:ext>
              </a:extLst>
            </p:cNvPr>
            <p:cNvSpPr txBox="1"/>
            <p:nvPr/>
          </p:nvSpPr>
          <p:spPr>
            <a:xfrm>
              <a:off x="455449" y="2843689"/>
              <a:ext cx="1952452" cy="725171"/>
            </a:xfrm>
            <a:prstGeom prst="rect">
              <a:avLst/>
            </a:prstGeom>
            <a:noFill/>
          </p:spPr>
          <p:txBody>
            <a:bodyPr wrap="square" rtlCol="0">
              <a:spAutoFit/>
            </a:bodyPr>
            <a:lstStyle/>
            <a:p>
              <a:r>
                <a:rPr kumimoji="1" lang="ja-JP" altLang="en-US" sz="2400">
                  <a:solidFill>
                    <a:schemeClr val="bg1"/>
                  </a:solidFill>
                  <a:latin typeface="Hiragino Maru Gothic Pro W4" panose="020F0400000000000000" pitchFamily="34" charset="-128"/>
                  <a:ea typeface="Hiragino Maru Gothic Pro W4" panose="020F0400000000000000" pitchFamily="34" charset="-128"/>
                </a:rPr>
                <a:t>プロセッサ</a:t>
              </a:r>
              <a:endParaRPr kumimoji="1" lang="en-US" altLang="ja-JP" sz="2400" dirty="0">
                <a:solidFill>
                  <a:schemeClr val="bg1"/>
                </a:solidFill>
                <a:latin typeface="Hiragino Maru Gothic Pro W4" panose="020F0400000000000000" pitchFamily="34" charset="-128"/>
                <a:ea typeface="Hiragino Maru Gothic Pro W4" panose="020F0400000000000000" pitchFamily="34" charset="-128"/>
              </a:endParaRPr>
            </a:p>
            <a:p>
              <a:pPr algn="ctr"/>
              <a:r>
                <a:rPr kumimoji="1" lang="en-US" altLang="ja-JP" sz="2400" dirty="0">
                  <a:solidFill>
                    <a:schemeClr val="bg1"/>
                  </a:solidFill>
                  <a:latin typeface="Hiragino Maru Gothic Pro W4" panose="020F0400000000000000" pitchFamily="34" charset="-128"/>
                  <a:ea typeface="Hiragino Maru Gothic Pro W4" panose="020F0400000000000000" pitchFamily="34" charset="-128"/>
                </a:rPr>
                <a:t>(PS)</a:t>
              </a:r>
              <a:endParaRPr kumimoji="1" lang="ja-JP" altLang="en-US" sz="2400">
                <a:solidFill>
                  <a:schemeClr val="bg1"/>
                </a:solidFill>
                <a:latin typeface="Hiragino Maru Gothic Pro W4" panose="020F0400000000000000" pitchFamily="34" charset="-128"/>
                <a:ea typeface="Hiragino Maru Gothic Pro W4" panose="020F0400000000000000" pitchFamily="34" charset="-128"/>
              </a:endParaRPr>
            </a:p>
          </p:txBody>
        </p:sp>
      </p:grpSp>
      <p:grpSp>
        <p:nvGrpSpPr>
          <p:cNvPr id="15" name="グループ化 14">
            <a:extLst>
              <a:ext uri="{FF2B5EF4-FFF2-40B4-BE49-F238E27FC236}">
                <a16:creationId xmlns:a16="http://schemas.microsoft.com/office/drawing/2014/main" id="{7E2C2BDF-A90F-9245-9EEF-B2E111837CE0}"/>
              </a:ext>
            </a:extLst>
          </p:cNvPr>
          <p:cNvGrpSpPr/>
          <p:nvPr/>
        </p:nvGrpSpPr>
        <p:grpSpPr>
          <a:xfrm>
            <a:off x="6773779" y="2132857"/>
            <a:ext cx="2176241" cy="4714212"/>
            <a:chOff x="6343690" y="2559225"/>
            <a:chExt cx="2176241" cy="4113866"/>
          </a:xfrm>
        </p:grpSpPr>
        <p:sp>
          <p:nvSpPr>
            <p:cNvPr id="11" name="正方形/長方形 10">
              <a:extLst>
                <a:ext uri="{FF2B5EF4-FFF2-40B4-BE49-F238E27FC236}">
                  <a16:creationId xmlns:a16="http://schemas.microsoft.com/office/drawing/2014/main" id="{4117EB51-5E1D-4C4C-963D-C7FC67FF3A9B}"/>
                </a:ext>
              </a:extLst>
            </p:cNvPr>
            <p:cNvSpPr/>
            <p:nvPr/>
          </p:nvSpPr>
          <p:spPr>
            <a:xfrm>
              <a:off x="6365897" y="2559225"/>
              <a:ext cx="2031408" cy="4113866"/>
            </a:xfrm>
            <a:prstGeom prst="rect">
              <a:avLst/>
            </a:prstGeom>
            <a:solidFill>
              <a:srgbClr val="FA9809"/>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ボックス 12">
              <a:extLst>
                <a:ext uri="{FF2B5EF4-FFF2-40B4-BE49-F238E27FC236}">
                  <a16:creationId xmlns:a16="http://schemas.microsoft.com/office/drawing/2014/main" id="{EE944F36-B889-DF42-8514-30D4BEE8E18F}"/>
                </a:ext>
              </a:extLst>
            </p:cNvPr>
            <p:cNvSpPr txBox="1"/>
            <p:nvPr/>
          </p:nvSpPr>
          <p:spPr>
            <a:xfrm>
              <a:off x="6343690" y="2813026"/>
              <a:ext cx="2175945" cy="725171"/>
            </a:xfrm>
            <a:prstGeom prst="rect">
              <a:avLst/>
            </a:prstGeom>
            <a:noFill/>
          </p:spPr>
          <p:txBody>
            <a:bodyPr wrap="square" rtlCol="0">
              <a:spAutoFit/>
            </a:bodyPr>
            <a:lstStyle/>
            <a:p>
              <a:r>
                <a:rPr lang="ja-JP" altLang="en-US" sz="2400">
                  <a:solidFill>
                    <a:schemeClr val="bg1"/>
                  </a:solidFill>
                  <a:latin typeface="Hiragino Maru Gothic Pro W4" panose="020F0400000000000000" pitchFamily="34" charset="-128"/>
                  <a:ea typeface="Hiragino Maru Gothic Pro W4" panose="020F0400000000000000" pitchFamily="34" charset="-128"/>
                </a:rPr>
                <a:t>ハードウェア</a:t>
              </a:r>
              <a:endParaRPr lang="en-US" altLang="ja-JP" sz="2400" dirty="0">
                <a:solidFill>
                  <a:schemeClr val="bg1"/>
                </a:solidFill>
                <a:latin typeface="Hiragino Maru Gothic Pro W4" panose="020F0400000000000000" pitchFamily="34" charset="-128"/>
                <a:ea typeface="Hiragino Maru Gothic Pro W4" panose="020F0400000000000000" pitchFamily="34" charset="-128"/>
              </a:endParaRPr>
            </a:p>
            <a:p>
              <a:pPr algn="ctr"/>
              <a:r>
                <a:rPr kumimoji="1" lang="en-US" altLang="ja-JP" sz="2400" dirty="0">
                  <a:solidFill>
                    <a:schemeClr val="bg1"/>
                  </a:solidFill>
                  <a:latin typeface="Hiragino Maru Gothic Pro W4" panose="020F0400000000000000" pitchFamily="34" charset="-128"/>
                  <a:ea typeface="Hiragino Maru Gothic Pro W4" panose="020F0400000000000000" pitchFamily="34" charset="-128"/>
                </a:rPr>
                <a:t>(PL)</a:t>
              </a:r>
              <a:endParaRPr kumimoji="1" lang="ja-JP" altLang="en-US" sz="2400">
                <a:solidFill>
                  <a:schemeClr val="bg1"/>
                </a:solidFill>
                <a:latin typeface="Hiragino Maru Gothic Pro W4" panose="020F0400000000000000" pitchFamily="34" charset="-128"/>
                <a:ea typeface="Hiragino Maru Gothic Pro W4" panose="020F0400000000000000" pitchFamily="34" charset="-128"/>
              </a:endParaRPr>
            </a:p>
          </p:txBody>
        </p:sp>
        <p:pic>
          <p:nvPicPr>
            <p:cNvPr id="14" name="図 13">
              <a:extLst>
                <a:ext uri="{FF2B5EF4-FFF2-40B4-BE49-F238E27FC236}">
                  <a16:creationId xmlns:a16="http://schemas.microsoft.com/office/drawing/2014/main" id="{882CC616-FE74-9542-B3ED-D13CF40B5313}"/>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0000" l="4200" r="90200">
                          <a14:foregroundMark x1="37000" y1="84400" x2="10400" y2="47000"/>
                          <a14:foregroundMark x1="10400" y1="47000" x2="9400" y2="37800"/>
                          <a14:foregroundMark x1="16400" y1="59600" x2="7800" y2="47000"/>
                          <a14:foregroundMark x1="7800" y1="47000" x2="7000" y2="37800"/>
                          <a14:foregroundMark x1="4200" y1="46600" x2="6600" y2="39400"/>
                          <a14:foregroundMark x1="34200" y1="84400" x2="76600" y2="67000"/>
                          <a14:foregroundMark x1="76600" y1="67000" x2="90200" y2="58600"/>
                          <a14:foregroundMark x1="90200" y1="58600" x2="86600" y2="46600"/>
                        </a14:backgroundRemoval>
                      </a14:imgEffect>
                    </a14:imgLayer>
                  </a14:imgProps>
                </a:ext>
              </a:extLst>
            </a:blip>
            <a:stretch>
              <a:fillRect/>
            </a:stretch>
          </p:blipFill>
          <p:spPr>
            <a:xfrm>
              <a:off x="6343986" y="3657368"/>
              <a:ext cx="2175945" cy="2175945"/>
            </a:xfrm>
            <a:prstGeom prst="rect">
              <a:avLst/>
            </a:prstGeom>
          </p:spPr>
        </p:pic>
      </p:grpSp>
      <p:grpSp>
        <p:nvGrpSpPr>
          <p:cNvPr id="21" name="グループ化 20">
            <a:extLst>
              <a:ext uri="{FF2B5EF4-FFF2-40B4-BE49-F238E27FC236}">
                <a16:creationId xmlns:a16="http://schemas.microsoft.com/office/drawing/2014/main" id="{D8ECAC10-CB35-4842-866B-1F105E964359}"/>
              </a:ext>
            </a:extLst>
          </p:cNvPr>
          <p:cNvGrpSpPr/>
          <p:nvPr/>
        </p:nvGrpSpPr>
        <p:grpSpPr>
          <a:xfrm>
            <a:off x="2523881" y="3093930"/>
            <a:ext cx="4176466" cy="1232064"/>
            <a:chOff x="2457059" y="3404573"/>
            <a:chExt cx="4176466" cy="1232064"/>
          </a:xfrm>
          <a:solidFill>
            <a:srgbClr val="53BF71"/>
          </a:solidFill>
        </p:grpSpPr>
        <p:sp>
          <p:nvSpPr>
            <p:cNvPr id="17" name="台形 16">
              <a:extLst>
                <a:ext uri="{FF2B5EF4-FFF2-40B4-BE49-F238E27FC236}">
                  <a16:creationId xmlns:a16="http://schemas.microsoft.com/office/drawing/2014/main" id="{1A8ECC91-6050-C243-877E-D1B3DF61D2D7}"/>
                </a:ext>
              </a:extLst>
            </p:cNvPr>
            <p:cNvSpPr/>
            <p:nvPr/>
          </p:nvSpPr>
          <p:spPr>
            <a:xfrm rot="5400000">
              <a:off x="3929260" y="1932372"/>
              <a:ext cx="1232064" cy="4176466"/>
            </a:xfrm>
            <a:prstGeom prst="trapezoid">
              <a:avLst>
                <a:gd name="adj" fmla="val 34303"/>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テキスト ボックス 18">
              <a:extLst>
                <a:ext uri="{FF2B5EF4-FFF2-40B4-BE49-F238E27FC236}">
                  <a16:creationId xmlns:a16="http://schemas.microsoft.com/office/drawing/2014/main" id="{E3FB6DEF-DABC-8445-ADC5-B28366E6881A}"/>
                </a:ext>
              </a:extLst>
            </p:cNvPr>
            <p:cNvSpPr txBox="1"/>
            <p:nvPr/>
          </p:nvSpPr>
          <p:spPr>
            <a:xfrm>
              <a:off x="3180197" y="3765515"/>
              <a:ext cx="3453328" cy="523220"/>
            </a:xfrm>
            <a:prstGeom prst="rect">
              <a:avLst/>
            </a:prstGeom>
            <a:noFill/>
          </p:spPr>
          <p:txBody>
            <a:bodyPr wrap="square" rtlCol="0">
              <a:spAutoFit/>
            </a:bodyPr>
            <a:lstStyle/>
            <a:p>
              <a:r>
                <a:rPr kumimoji="1" lang="ja-JP" altLang="en-US" sz="2800">
                  <a:latin typeface="Hiragino Maru Gothic Pro W4" panose="020F0400000000000000" pitchFamily="34" charset="-128"/>
                  <a:ea typeface="Hiragino Maru Gothic Pro W4" panose="020F0400000000000000" pitchFamily="34" charset="-128"/>
                </a:rPr>
                <a:t>設計容易性・柔軟性</a:t>
              </a:r>
            </a:p>
          </p:txBody>
        </p:sp>
        <p:sp>
          <p:nvSpPr>
            <p:cNvPr id="20" name="ドーナツ 19">
              <a:extLst>
                <a:ext uri="{FF2B5EF4-FFF2-40B4-BE49-F238E27FC236}">
                  <a16:creationId xmlns:a16="http://schemas.microsoft.com/office/drawing/2014/main" id="{A83A95DE-D7FF-4F46-9115-0C2282B53CBE}"/>
                </a:ext>
              </a:extLst>
            </p:cNvPr>
            <p:cNvSpPr/>
            <p:nvPr/>
          </p:nvSpPr>
          <p:spPr>
            <a:xfrm>
              <a:off x="2552646" y="3701389"/>
              <a:ext cx="669026" cy="619842"/>
            </a:xfrm>
            <a:prstGeom prst="donut">
              <a:avLst>
                <a:gd name="adj" fmla="val 17142"/>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grpSp>
        <p:nvGrpSpPr>
          <p:cNvPr id="22" name="グループ化 21">
            <a:extLst>
              <a:ext uri="{FF2B5EF4-FFF2-40B4-BE49-F238E27FC236}">
                <a16:creationId xmlns:a16="http://schemas.microsoft.com/office/drawing/2014/main" id="{8C5EC355-5DF2-E24C-8651-168F882405B8}"/>
              </a:ext>
            </a:extLst>
          </p:cNvPr>
          <p:cNvGrpSpPr/>
          <p:nvPr/>
        </p:nvGrpSpPr>
        <p:grpSpPr>
          <a:xfrm>
            <a:off x="2547141" y="5704827"/>
            <a:ext cx="4135774" cy="1168131"/>
            <a:chOff x="2457059" y="3404573"/>
            <a:chExt cx="4135774" cy="1168659"/>
          </a:xfrm>
          <a:solidFill>
            <a:srgbClr val="53BF71"/>
          </a:solidFill>
        </p:grpSpPr>
        <p:sp>
          <p:nvSpPr>
            <p:cNvPr id="23" name="台形 22">
              <a:extLst>
                <a:ext uri="{FF2B5EF4-FFF2-40B4-BE49-F238E27FC236}">
                  <a16:creationId xmlns:a16="http://schemas.microsoft.com/office/drawing/2014/main" id="{34880820-DA83-5346-B3AC-3DD2E86360E9}"/>
                </a:ext>
              </a:extLst>
            </p:cNvPr>
            <p:cNvSpPr/>
            <p:nvPr/>
          </p:nvSpPr>
          <p:spPr>
            <a:xfrm rot="5400000">
              <a:off x="3940616" y="1921016"/>
              <a:ext cx="1168659" cy="4135774"/>
            </a:xfrm>
            <a:prstGeom prst="trapezoid">
              <a:avLst>
                <a:gd name="adj" fmla="val 34303"/>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テキスト ボックス 23">
              <a:extLst>
                <a:ext uri="{FF2B5EF4-FFF2-40B4-BE49-F238E27FC236}">
                  <a16:creationId xmlns:a16="http://schemas.microsoft.com/office/drawing/2014/main" id="{1E119FFA-4663-1B4C-A21C-A6A57C42B8E9}"/>
                </a:ext>
              </a:extLst>
            </p:cNvPr>
            <p:cNvSpPr txBox="1"/>
            <p:nvPr/>
          </p:nvSpPr>
          <p:spPr>
            <a:xfrm>
              <a:off x="3495398" y="3727293"/>
              <a:ext cx="3075524" cy="523220"/>
            </a:xfrm>
            <a:prstGeom prst="rect">
              <a:avLst/>
            </a:prstGeom>
            <a:noFill/>
          </p:spPr>
          <p:txBody>
            <a:bodyPr wrap="square" rtlCol="0">
              <a:spAutoFit/>
            </a:bodyPr>
            <a:lstStyle/>
            <a:p>
              <a:r>
                <a:rPr lang="ja-JP" altLang="en-US" sz="2800">
                  <a:latin typeface="Hiragino Maru Gothic Pro W4" panose="020F0400000000000000" pitchFamily="34" charset="-128"/>
                  <a:ea typeface="Hiragino Maru Gothic Pro W4" panose="020F0400000000000000" pitchFamily="34" charset="-128"/>
                </a:rPr>
                <a:t>開発製造コスト</a:t>
              </a:r>
              <a:endParaRPr kumimoji="1" lang="ja-JP" altLang="en-US" sz="2800">
                <a:latin typeface="Hiragino Maru Gothic Pro W4" panose="020F0400000000000000" pitchFamily="34" charset="-128"/>
                <a:ea typeface="Hiragino Maru Gothic Pro W4" panose="020F0400000000000000" pitchFamily="34" charset="-128"/>
              </a:endParaRPr>
            </a:p>
          </p:txBody>
        </p:sp>
        <p:sp>
          <p:nvSpPr>
            <p:cNvPr id="25" name="ドーナツ 24">
              <a:extLst>
                <a:ext uri="{FF2B5EF4-FFF2-40B4-BE49-F238E27FC236}">
                  <a16:creationId xmlns:a16="http://schemas.microsoft.com/office/drawing/2014/main" id="{D600EF0A-8A8F-7B42-9A95-AC31B7B711D4}"/>
                </a:ext>
              </a:extLst>
            </p:cNvPr>
            <p:cNvSpPr/>
            <p:nvPr/>
          </p:nvSpPr>
          <p:spPr>
            <a:xfrm>
              <a:off x="2566118" y="3636705"/>
              <a:ext cx="669026" cy="619842"/>
            </a:xfrm>
            <a:prstGeom prst="donut">
              <a:avLst>
                <a:gd name="adj" fmla="val 17142"/>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grpSp>
        <p:nvGrpSpPr>
          <p:cNvPr id="26" name="グループ化 25">
            <a:extLst>
              <a:ext uri="{FF2B5EF4-FFF2-40B4-BE49-F238E27FC236}">
                <a16:creationId xmlns:a16="http://schemas.microsoft.com/office/drawing/2014/main" id="{2F5798D8-4F62-CB45-BA71-A47884D2AFBA}"/>
              </a:ext>
            </a:extLst>
          </p:cNvPr>
          <p:cNvGrpSpPr/>
          <p:nvPr/>
        </p:nvGrpSpPr>
        <p:grpSpPr>
          <a:xfrm rot="10800000">
            <a:off x="2527279" y="2159195"/>
            <a:ext cx="4215742" cy="1232061"/>
            <a:chOff x="2417783" y="3518957"/>
            <a:chExt cx="4215742" cy="1232061"/>
          </a:xfrm>
          <a:solidFill>
            <a:srgbClr val="FA9809"/>
          </a:solidFill>
        </p:grpSpPr>
        <p:sp>
          <p:nvSpPr>
            <p:cNvPr id="27" name="台形 26">
              <a:extLst>
                <a:ext uri="{FF2B5EF4-FFF2-40B4-BE49-F238E27FC236}">
                  <a16:creationId xmlns:a16="http://schemas.microsoft.com/office/drawing/2014/main" id="{5803B676-23C7-1444-989F-A3BE7C041D0A}"/>
                </a:ext>
              </a:extLst>
            </p:cNvPr>
            <p:cNvSpPr/>
            <p:nvPr/>
          </p:nvSpPr>
          <p:spPr>
            <a:xfrm rot="5400000">
              <a:off x="3929260" y="2046754"/>
              <a:ext cx="1232061" cy="4176468"/>
            </a:xfrm>
            <a:prstGeom prst="trapezoid">
              <a:avLst>
                <a:gd name="adj" fmla="val 34303"/>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テキスト ボックス 27">
              <a:extLst>
                <a:ext uri="{FF2B5EF4-FFF2-40B4-BE49-F238E27FC236}">
                  <a16:creationId xmlns:a16="http://schemas.microsoft.com/office/drawing/2014/main" id="{1B9A05A7-E281-1643-82E6-EAE1AFE486EC}"/>
                </a:ext>
              </a:extLst>
            </p:cNvPr>
            <p:cNvSpPr txBox="1"/>
            <p:nvPr/>
          </p:nvSpPr>
          <p:spPr>
            <a:xfrm rot="10800000">
              <a:off x="2417783" y="3809324"/>
              <a:ext cx="3075524" cy="523220"/>
            </a:xfrm>
            <a:prstGeom prst="rect">
              <a:avLst/>
            </a:prstGeom>
            <a:noFill/>
          </p:spPr>
          <p:txBody>
            <a:bodyPr wrap="square" rtlCol="0">
              <a:spAutoFit/>
            </a:bodyPr>
            <a:lstStyle/>
            <a:p>
              <a:r>
                <a:rPr lang="ja-JP" altLang="en-US" sz="2800">
                  <a:latin typeface="Hiragino Maru Gothic Pro W4" panose="020F0400000000000000" pitchFamily="34" charset="-128"/>
                  <a:ea typeface="Hiragino Maru Gothic Pro W4" panose="020F0400000000000000" pitchFamily="34" charset="-128"/>
                </a:rPr>
                <a:t>性能並列性</a:t>
              </a:r>
              <a:endParaRPr kumimoji="1" lang="ja-JP" altLang="en-US" sz="2800">
                <a:latin typeface="Hiragino Maru Gothic Pro W4" panose="020F0400000000000000" pitchFamily="34" charset="-128"/>
                <a:ea typeface="Hiragino Maru Gothic Pro W4" panose="020F0400000000000000" pitchFamily="34" charset="-128"/>
              </a:endParaRPr>
            </a:p>
          </p:txBody>
        </p:sp>
        <p:sp>
          <p:nvSpPr>
            <p:cNvPr id="29" name="ドーナツ 28">
              <a:extLst>
                <a:ext uri="{FF2B5EF4-FFF2-40B4-BE49-F238E27FC236}">
                  <a16:creationId xmlns:a16="http://schemas.microsoft.com/office/drawing/2014/main" id="{778AFE73-22C6-BB4B-82D2-075FEB96C224}"/>
                </a:ext>
              </a:extLst>
            </p:cNvPr>
            <p:cNvSpPr/>
            <p:nvPr/>
          </p:nvSpPr>
          <p:spPr>
            <a:xfrm>
              <a:off x="2556096" y="3838366"/>
              <a:ext cx="669026" cy="619842"/>
            </a:xfrm>
            <a:prstGeom prst="donut">
              <a:avLst>
                <a:gd name="adj" fmla="val 17142"/>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1F2E47"/>
                </a:solidFill>
              </a:endParaRPr>
            </a:p>
          </p:txBody>
        </p:sp>
      </p:grpSp>
      <p:grpSp>
        <p:nvGrpSpPr>
          <p:cNvPr id="30" name="グループ化 29">
            <a:extLst>
              <a:ext uri="{FF2B5EF4-FFF2-40B4-BE49-F238E27FC236}">
                <a16:creationId xmlns:a16="http://schemas.microsoft.com/office/drawing/2014/main" id="{B5240000-5342-4247-9B96-86195D78E6A2}"/>
              </a:ext>
            </a:extLst>
          </p:cNvPr>
          <p:cNvGrpSpPr/>
          <p:nvPr/>
        </p:nvGrpSpPr>
        <p:grpSpPr>
          <a:xfrm rot="10800000">
            <a:off x="2522589" y="4887022"/>
            <a:ext cx="4427629" cy="1084861"/>
            <a:chOff x="2205896" y="3551772"/>
            <a:chExt cx="4427629" cy="1084861"/>
          </a:xfrm>
          <a:solidFill>
            <a:srgbClr val="FA9809"/>
          </a:solidFill>
        </p:grpSpPr>
        <p:sp>
          <p:nvSpPr>
            <p:cNvPr id="31" name="台形 30">
              <a:extLst>
                <a:ext uri="{FF2B5EF4-FFF2-40B4-BE49-F238E27FC236}">
                  <a16:creationId xmlns:a16="http://schemas.microsoft.com/office/drawing/2014/main" id="{FCF2982F-1E73-8D43-AC56-AC90045F898C}"/>
                </a:ext>
              </a:extLst>
            </p:cNvPr>
            <p:cNvSpPr/>
            <p:nvPr/>
          </p:nvSpPr>
          <p:spPr>
            <a:xfrm rot="5400000">
              <a:off x="4002861" y="2005970"/>
              <a:ext cx="1084861" cy="4176466"/>
            </a:xfrm>
            <a:prstGeom prst="trapezoid">
              <a:avLst>
                <a:gd name="adj" fmla="val 34303"/>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テキスト ボックス 31">
              <a:extLst>
                <a:ext uri="{FF2B5EF4-FFF2-40B4-BE49-F238E27FC236}">
                  <a16:creationId xmlns:a16="http://schemas.microsoft.com/office/drawing/2014/main" id="{0608F1BA-9FDE-EB4D-A7D0-FE8393453479}"/>
                </a:ext>
              </a:extLst>
            </p:cNvPr>
            <p:cNvSpPr txBox="1"/>
            <p:nvPr/>
          </p:nvSpPr>
          <p:spPr>
            <a:xfrm rot="10800000">
              <a:off x="2205896" y="3793890"/>
              <a:ext cx="3075524" cy="523220"/>
            </a:xfrm>
            <a:prstGeom prst="rect">
              <a:avLst/>
            </a:prstGeom>
            <a:noFill/>
          </p:spPr>
          <p:txBody>
            <a:bodyPr wrap="square" rtlCol="0">
              <a:spAutoFit/>
            </a:bodyPr>
            <a:lstStyle/>
            <a:p>
              <a:r>
                <a:rPr lang="ja-JP" altLang="en-US" sz="2800">
                  <a:latin typeface="Hiragino Maru Gothic Pro W4" panose="020F0400000000000000" pitchFamily="34" charset="-128"/>
                  <a:ea typeface="Hiragino Maru Gothic Pro W4" panose="020F0400000000000000" pitchFamily="34" charset="-128"/>
                </a:rPr>
                <a:t>省電力性</a:t>
              </a:r>
              <a:endParaRPr kumimoji="1" lang="ja-JP" altLang="en-US" sz="2800">
                <a:latin typeface="Hiragino Maru Gothic Pro W4" panose="020F0400000000000000" pitchFamily="34" charset="-128"/>
                <a:ea typeface="Hiragino Maru Gothic Pro W4" panose="020F0400000000000000" pitchFamily="34" charset="-128"/>
              </a:endParaRPr>
            </a:p>
          </p:txBody>
        </p:sp>
        <p:sp>
          <p:nvSpPr>
            <p:cNvPr id="33" name="ドーナツ 32">
              <a:extLst>
                <a:ext uri="{FF2B5EF4-FFF2-40B4-BE49-F238E27FC236}">
                  <a16:creationId xmlns:a16="http://schemas.microsoft.com/office/drawing/2014/main" id="{6DEADC16-AA97-334B-8311-7F0B09C4A1D0}"/>
                </a:ext>
              </a:extLst>
            </p:cNvPr>
            <p:cNvSpPr/>
            <p:nvPr/>
          </p:nvSpPr>
          <p:spPr>
            <a:xfrm>
              <a:off x="2532388" y="3772124"/>
              <a:ext cx="669026" cy="619842"/>
            </a:xfrm>
            <a:prstGeom prst="donut">
              <a:avLst>
                <a:gd name="adj" fmla="val 17142"/>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pic>
        <p:nvPicPr>
          <p:cNvPr id="34" name="コンテンツ プレースホルダー 4">
            <a:extLst>
              <a:ext uri="{FF2B5EF4-FFF2-40B4-BE49-F238E27FC236}">
                <a16:creationId xmlns:a16="http://schemas.microsoft.com/office/drawing/2014/main" id="{C7333C4F-1FB3-F04F-8632-28787E3FABD7}"/>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10000" b="90000" l="5313" r="90000">
                        <a14:foregroundMark x1="11094" y1="66458" x2="5313" y2="52083"/>
                        <a14:foregroundMark x1="5313" y1="52083" x2="15469" y2="35833"/>
                        <a14:foregroundMark x1="15469" y1="35833" x2="38750" y2="27292"/>
                        <a14:foregroundMark x1="38750" y1="27292" x2="50469" y2="33125"/>
                        <a14:foregroundMark x1="50469" y1="33125" x2="47344" y2="40417"/>
                      </a14:backgroundRemoval>
                    </a14:imgEffect>
                  </a14:imgLayer>
                </a14:imgProps>
              </a:ext>
            </a:extLst>
          </a:blip>
          <a:srcRect t="18900" r="39855" b="13522"/>
          <a:stretch/>
        </p:blipFill>
        <p:spPr>
          <a:xfrm rot="1629627">
            <a:off x="3732990" y="3898199"/>
            <a:ext cx="1735289" cy="1462305"/>
          </a:xfrm>
          <a:prstGeom prst="rect">
            <a:avLst/>
          </a:prstGeom>
        </p:spPr>
      </p:pic>
    </p:spTree>
    <p:extLst>
      <p:ext uri="{BB962C8B-B14F-4D97-AF65-F5344CB8AC3E}">
        <p14:creationId xmlns:p14="http://schemas.microsoft.com/office/powerpoint/2010/main" val="26306372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F40CB11-44B4-2E40-9ED8-B3AE9748289F}"/>
              </a:ext>
            </a:extLst>
          </p:cNvPr>
          <p:cNvSpPr>
            <a:spLocks noGrp="1"/>
          </p:cNvSpPr>
          <p:nvPr>
            <p:ph type="title"/>
          </p:nvPr>
        </p:nvSpPr>
        <p:spPr/>
        <p:txBody>
          <a:bodyPr/>
          <a:lstStyle/>
          <a:p>
            <a:endParaRPr kumimoji="1" lang="ja-JP" altLang="en-US"/>
          </a:p>
        </p:txBody>
      </p:sp>
      <p:sp>
        <p:nvSpPr>
          <p:cNvPr id="3" name="コンテンツ プレースホルダー 2">
            <a:extLst>
              <a:ext uri="{FF2B5EF4-FFF2-40B4-BE49-F238E27FC236}">
                <a16:creationId xmlns:a16="http://schemas.microsoft.com/office/drawing/2014/main" id="{9B4D5C9A-4544-1340-AC33-FB210AD54BD2}"/>
              </a:ext>
            </a:extLst>
          </p:cNvPr>
          <p:cNvSpPr>
            <a:spLocks noGrp="1"/>
          </p:cNvSpPr>
          <p:nvPr>
            <p:ph idx="1"/>
          </p:nvPr>
        </p:nvSpPr>
        <p:spPr/>
        <p:txBody>
          <a:bodyPr/>
          <a:lstStyle/>
          <a:p>
            <a:endParaRPr kumimoji="1" lang="ja-JP" altLang="en-US"/>
          </a:p>
        </p:txBody>
      </p:sp>
      <p:pic>
        <p:nvPicPr>
          <p:cNvPr id="4" name="図 3">
            <a:extLst>
              <a:ext uri="{FF2B5EF4-FFF2-40B4-BE49-F238E27FC236}">
                <a16:creationId xmlns:a16="http://schemas.microsoft.com/office/drawing/2014/main" id="{6796618F-1F46-D645-92A9-7ABEED6FA6F4}"/>
              </a:ext>
            </a:extLst>
          </p:cNvPr>
          <p:cNvPicPr>
            <a:picLocks noChangeAspect="1"/>
          </p:cNvPicPr>
          <p:nvPr/>
        </p:nvPicPr>
        <p:blipFill>
          <a:blip r:embed="rId2"/>
          <a:stretch>
            <a:fillRect/>
          </a:stretch>
        </p:blipFill>
        <p:spPr>
          <a:xfrm>
            <a:off x="251520" y="2213539"/>
            <a:ext cx="8423656" cy="3965110"/>
          </a:xfrm>
          <a:prstGeom prst="rect">
            <a:avLst/>
          </a:prstGeom>
        </p:spPr>
      </p:pic>
    </p:spTree>
    <p:extLst>
      <p:ext uri="{BB962C8B-B14F-4D97-AF65-F5344CB8AC3E}">
        <p14:creationId xmlns:p14="http://schemas.microsoft.com/office/powerpoint/2010/main" val="30184646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BDEE435-1164-8E45-B1C5-769C49D2461F}"/>
              </a:ext>
            </a:extLst>
          </p:cNvPr>
          <p:cNvSpPr>
            <a:spLocks noGrp="1"/>
          </p:cNvSpPr>
          <p:nvPr>
            <p:ph type="title"/>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2328EA53-BEAC-FE45-B72E-151732754C13}"/>
              </a:ext>
            </a:extLst>
          </p:cNvPr>
          <p:cNvSpPr>
            <a:spLocks noGrp="1"/>
          </p:cNvSpPr>
          <p:nvPr>
            <p:ph type="sldNum" sz="quarter" idx="4294967295"/>
          </p:nvPr>
        </p:nvSpPr>
        <p:spPr>
          <a:xfrm>
            <a:off x="6660232" y="6310310"/>
            <a:ext cx="1977390" cy="365125"/>
          </a:xfrm>
          <a:prstGeom prst="rect">
            <a:avLst/>
          </a:prstGeom>
        </p:spPr>
        <p:txBody>
          <a:bodyPr/>
          <a:lstStyle/>
          <a:p>
            <a:fld id="{E7199592-AD95-4098-8F35-1C5F82607D02}" type="slidenum">
              <a:rPr lang="ja-JP" altLang="en-US" smtClean="0"/>
              <a:pPr/>
              <a:t>25</a:t>
            </a:fld>
            <a:endParaRPr lang="ja-JP" altLang="en-US" dirty="0"/>
          </a:p>
        </p:txBody>
      </p:sp>
      <p:pic>
        <p:nvPicPr>
          <p:cNvPr id="5" name="図 4">
            <a:extLst>
              <a:ext uri="{FF2B5EF4-FFF2-40B4-BE49-F238E27FC236}">
                <a16:creationId xmlns:a16="http://schemas.microsoft.com/office/drawing/2014/main" id="{7611890D-9D01-2642-AE1C-3E0D12EB25D2}"/>
              </a:ext>
            </a:extLst>
          </p:cNvPr>
          <p:cNvPicPr>
            <a:picLocks noChangeAspect="1"/>
          </p:cNvPicPr>
          <p:nvPr/>
        </p:nvPicPr>
        <p:blipFill>
          <a:blip r:embed="rId2"/>
          <a:stretch>
            <a:fillRect/>
          </a:stretch>
        </p:blipFill>
        <p:spPr>
          <a:xfrm>
            <a:off x="425639" y="1611496"/>
            <a:ext cx="8136682" cy="4605362"/>
          </a:xfrm>
          <a:prstGeom prst="rect">
            <a:avLst/>
          </a:prstGeom>
        </p:spPr>
      </p:pic>
    </p:spTree>
    <p:extLst>
      <p:ext uri="{BB962C8B-B14F-4D97-AF65-F5344CB8AC3E}">
        <p14:creationId xmlns:p14="http://schemas.microsoft.com/office/powerpoint/2010/main" val="239830445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0BB97F2-73CE-5C48-87D5-D04A2D898EA0}"/>
              </a:ext>
            </a:extLst>
          </p:cNvPr>
          <p:cNvSpPr>
            <a:spLocks noGrp="1"/>
          </p:cNvSpPr>
          <p:nvPr>
            <p:ph type="title"/>
          </p:nvPr>
        </p:nvSpPr>
        <p:spPr/>
        <p:txBody>
          <a:bodyPr/>
          <a:lstStyle/>
          <a:p>
            <a:r>
              <a:rPr kumimoji="1" lang="en-US" altLang="ja-JP" dirty="0"/>
              <a:t>Analog Discovery 2</a:t>
            </a:r>
            <a:endParaRPr kumimoji="1" lang="ja-JP" altLang="en-US"/>
          </a:p>
        </p:txBody>
      </p:sp>
      <p:sp>
        <p:nvSpPr>
          <p:cNvPr id="3" name="コンテンツ プレースホルダー 2">
            <a:extLst>
              <a:ext uri="{FF2B5EF4-FFF2-40B4-BE49-F238E27FC236}">
                <a16:creationId xmlns:a16="http://schemas.microsoft.com/office/drawing/2014/main" id="{B6C68DD1-B962-394C-AE28-0A181971AD6B}"/>
              </a:ext>
            </a:extLst>
          </p:cNvPr>
          <p:cNvSpPr>
            <a:spLocks noGrp="1"/>
          </p:cNvSpPr>
          <p:nvPr>
            <p:ph idx="1"/>
          </p:nvPr>
        </p:nvSpPr>
        <p:spPr/>
        <p:txBody>
          <a:bodyPr/>
          <a:lstStyle/>
          <a:p>
            <a:r>
              <a:rPr kumimoji="1" lang="ja-JP" altLang="en-US"/>
              <a:t>アナログ回路万能測定ツール</a:t>
            </a:r>
            <a:endParaRPr kumimoji="1" lang="en-US" altLang="ja-JP" dirty="0"/>
          </a:p>
          <a:p>
            <a:pPr lvl="1"/>
            <a:r>
              <a:rPr lang="en-US" altLang="ja-JP" dirty="0"/>
              <a:t>Spartan-6 FPGA </a:t>
            </a:r>
            <a:r>
              <a:rPr lang="ja-JP" altLang="en-US"/>
              <a:t>搭載</a:t>
            </a:r>
            <a:endParaRPr lang="en-US" altLang="ja-JP" dirty="0"/>
          </a:p>
          <a:p>
            <a:pPr lvl="1"/>
            <a:r>
              <a:rPr lang="ja-JP" altLang="en-US"/>
              <a:t>オシロスコープ</a:t>
            </a:r>
            <a:endParaRPr lang="en-US" altLang="ja-JP" dirty="0"/>
          </a:p>
          <a:p>
            <a:pPr lvl="1"/>
            <a:r>
              <a:rPr kumimoji="1" lang="ja-JP" altLang="en-US"/>
              <a:t>スペクトラム・アナライザ</a:t>
            </a:r>
            <a:endParaRPr kumimoji="1" lang="en-US" altLang="ja-JP" dirty="0"/>
          </a:p>
        </p:txBody>
      </p:sp>
      <p:sp>
        <p:nvSpPr>
          <p:cNvPr id="4" name="スライド番号プレースホルダー 3">
            <a:extLst>
              <a:ext uri="{FF2B5EF4-FFF2-40B4-BE49-F238E27FC236}">
                <a16:creationId xmlns:a16="http://schemas.microsoft.com/office/drawing/2014/main" id="{5E0357B1-48F0-FE44-9420-AD96806A2A8A}"/>
              </a:ext>
            </a:extLst>
          </p:cNvPr>
          <p:cNvSpPr>
            <a:spLocks noGrp="1"/>
          </p:cNvSpPr>
          <p:nvPr>
            <p:ph type="sldNum" sz="quarter" idx="4294967295"/>
          </p:nvPr>
        </p:nvSpPr>
        <p:spPr>
          <a:xfrm>
            <a:off x="6660232" y="6310310"/>
            <a:ext cx="1977390" cy="365125"/>
          </a:xfrm>
          <a:prstGeom prst="rect">
            <a:avLst/>
          </a:prstGeom>
        </p:spPr>
        <p:txBody>
          <a:bodyPr/>
          <a:lstStyle/>
          <a:p>
            <a:fld id="{E7199592-AD95-4098-8F35-1C5F82607D02}" type="slidenum">
              <a:rPr lang="ja-JP" altLang="en-US" smtClean="0"/>
              <a:pPr/>
              <a:t>26</a:t>
            </a:fld>
            <a:endParaRPr lang="ja-JP" altLang="en-US" dirty="0"/>
          </a:p>
        </p:txBody>
      </p:sp>
      <p:pic>
        <p:nvPicPr>
          <p:cNvPr id="6" name="図 5">
            <a:extLst>
              <a:ext uri="{FF2B5EF4-FFF2-40B4-BE49-F238E27FC236}">
                <a16:creationId xmlns:a16="http://schemas.microsoft.com/office/drawing/2014/main" id="{9DE8E7B7-6F44-0B46-827B-B0CF8C8E5068}"/>
              </a:ext>
            </a:extLst>
          </p:cNvPr>
          <p:cNvPicPr>
            <a:picLocks noChangeAspect="1"/>
          </p:cNvPicPr>
          <p:nvPr/>
        </p:nvPicPr>
        <p:blipFill rotWithShape="1">
          <a:blip r:embed="rId3"/>
          <a:srcRect l="17046" r="14699" b="5128"/>
          <a:stretch/>
        </p:blipFill>
        <p:spPr>
          <a:xfrm>
            <a:off x="5881933" y="1624120"/>
            <a:ext cx="3119097" cy="3251536"/>
          </a:xfrm>
          <a:prstGeom prst="rect">
            <a:avLst/>
          </a:prstGeom>
        </p:spPr>
      </p:pic>
      <p:pic>
        <p:nvPicPr>
          <p:cNvPr id="8" name="図 7">
            <a:extLst>
              <a:ext uri="{FF2B5EF4-FFF2-40B4-BE49-F238E27FC236}">
                <a16:creationId xmlns:a16="http://schemas.microsoft.com/office/drawing/2014/main" id="{1A2C24C4-E71A-3147-81BB-3118194B5B57}"/>
              </a:ext>
            </a:extLst>
          </p:cNvPr>
          <p:cNvPicPr>
            <a:picLocks noChangeAspect="1"/>
          </p:cNvPicPr>
          <p:nvPr/>
        </p:nvPicPr>
        <p:blipFill rotWithShape="1">
          <a:blip r:embed="rId4">
            <a:extLst>
              <a:ext uri="{28A0092B-C50C-407E-A947-70E740481C1C}">
                <a14:useLocalDpi xmlns:a14="http://schemas.microsoft.com/office/drawing/2010/main" val="0"/>
              </a:ext>
            </a:extLst>
          </a:blip>
          <a:srcRect l="30623" t="20743" r="23038" b="29691"/>
          <a:stretch/>
        </p:blipFill>
        <p:spPr>
          <a:xfrm>
            <a:off x="1259632" y="4464600"/>
            <a:ext cx="3672924" cy="2218558"/>
          </a:xfrm>
          <a:prstGeom prst="rect">
            <a:avLst/>
          </a:prstGeom>
        </p:spPr>
      </p:pic>
    </p:spTree>
    <p:extLst>
      <p:ext uri="{BB962C8B-B14F-4D97-AF65-F5344CB8AC3E}">
        <p14:creationId xmlns:p14="http://schemas.microsoft.com/office/powerpoint/2010/main" val="2310727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CA46B45-E902-FC4B-AC0F-8B03BEABB02C}"/>
              </a:ext>
            </a:extLst>
          </p:cNvPr>
          <p:cNvSpPr>
            <a:spLocks noGrp="1"/>
          </p:cNvSpPr>
          <p:nvPr>
            <p:ph type="title"/>
          </p:nvPr>
        </p:nvSpPr>
        <p:spPr/>
        <p:txBody>
          <a:bodyPr/>
          <a:lstStyle/>
          <a:p>
            <a:r>
              <a:rPr kumimoji="1" lang="ja-JP" altLang="en-US"/>
              <a:t>故障検知</a:t>
            </a:r>
          </a:p>
        </p:txBody>
      </p:sp>
      <p:sp>
        <p:nvSpPr>
          <p:cNvPr id="3" name="コンテンツ プレースホルダー 2">
            <a:extLst>
              <a:ext uri="{FF2B5EF4-FFF2-40B4-BE49-F238E27FC236}">
                <a16:creationId xmlns:a16="http://schemas.microsoft.com/office/drawing/2014/main" id="{DB70B5D8-B459-FF4A-9B74-3C75420DDB20}"/>
              </a:ext>
            </a:extLst>
          </p:cNvPr>
          <p:cNvSpPr>
            <a:spLocks noGrp="1"/>
          </p:cNvSpPr>
          <p:nvPr>
            <p:ph idx="1"/>
          </p:nvPr>
        </p:nvSpPr>
        <p:spPr/>
        <p:txBody>
          <a:bodyPr>
            <a:normAutofit/>
          </a:bodyPr>
          <a:lstStyle/>
          <a:p>
            <a:r>
              <a:rPr lang="ja-JP" altLang="en-US" sz="3000">
                <a:latin typeface="Hiragino Maru Gothic Pro W4" panose="020F0400000000000000" pitchFamily="34" charset="-128"/>
                <a:ea typeface="Hiragino Maru Gothic Pro W4" panose="020F0400000000000000" pitchFamily="34" charset="-128"/>
                <a:cs typeface="Gigi" panose="020F0502020204030204" pitchFamily="34" charset="0"/>
              </a:rPr>
              <a:t>音響</a:t>
            </a:r>
            <a:r>
              <a:rPr lang="en-US" altLang="ja-JP" sz="3000" dirty="0">
                <a:latin typeface="Hiragino Maru Gothic Pro W4" panose="020F0400000000000000" pitchFamily="34" charset="-128"/>
                <a:ea typeface="Hiragino Maru Gothic Pro W4" panose="020F0400000000000000" pitchFamily="34" charset="-128"/>
                <a:cs typeface="Gigi" panose="020F0502020204030204" pitchFamily="34" charset="0"/>
              </a:rPr>
              <a:t>/</a:t>
            </a:r>
            <a:r>
              <a:rPr lang="ja-JP" altLang="en-US" sz="3000">
                <a:latin typeface="Hiragino Maru Gothic Pro W4" panose="020F0400000000000000" pitchFamily="34" charset="-128"/>
                <a:ea typeface="Hiragino Maru Gothic Pro W4" panose="020F0400000000000000" pitchFamily="34" charset="-128"/>
                <a:cs typeface="Gigi" panose="020F0502020204030204" pitchFamily="34" charset="0"/>
              </a:rPr>
              <a:t>振動解析</a:t>
            </a:r>
            <a:endParaRPr lang="en-US" altLang="ja-JP" sz="3000" dirty="0">
              <a:latin typeface="Hiragino Maru Gothic Pro W4" panose="020F0400000000000000" pitchFamily="34" charset="-128"/>
              <a:ea typeface="Hiragino Maru Gothic Pro W4" panose="020F0400000000000000" pitchFamily="34" charset="-128"/>
              <a:cs typeface="Gigi" panose="020F0502020204030204" pitchFamily="34" charset="0"/>
            </a:endParaRPr>
          </a:p>
          <a:p>
            <a:pPr lvl="1"/>
            <a:r>
              <a:rPr lang="ja-JP" altLang="en-US">
                <a:solidFill>
                  <a:schemeClr val="tx1">
                    <a:lumMod val="95000"/>
                    <a:lumOff val="5000"/>
                  </a:schemeClr>
                </a:solidFill>
              </a:rPr>
              <a:t>解析処理が高速</a:t>
            </a:r>
            <a:endParaRPr lang="en-US" altLang="ja-JP" dirty="0">
              <a:solidFill>
                <a:schemeClr val="tx1">
                  <a:lumMod val="95000"/>
                  <a:lumOff val="5000"/>
                </a:schemeClr>
              </a:solidFill>
            </a:endParaRPr>
          </a:p>
          <a:p>
            <a:pPr lvl="1"/>
            <a:r>
              <a:rPr lang="ja-JP" altLang="en-US">
                <a:solidFill>
                  <a:schemeClr val="accent4"/>
                </a:solidFill>
              </a:rPr>
              <a:t>導入時のコストが高い</a:t>
            </a:r>
            <a:endParaRPr lang="en-US" altLang="ja-JP" dirty="0">
              <a:solidFill>
                <a:schemeClr val="accent4"/>
              </a:solidFill>
            </a:endParaRPr>
          </a:p>
          <a:p>
            <a:pPr lvl="1"/>
            <a:endParaRPr lang="en-US" altLang="ja-JP" dirty="0">
              <a:solidFill>
                <a:schemeClr val="accent4"/>
              </a:solidFill>
              <a:cs typeface="Gigi" panose="020F0502020204030204" pitchFamily="34" charset="0"/>
            </a:endParaRPr>
          </a:p>
          <a:p>
            <a:pPr marL="305920" indent="-305435"/>
            <a:r>
              <a:rPr lang="ja-JP" altLang="en-US" sz="3000">
                <a:latin typeface="Hiragino Maru Gothic Pro W4" panose="020F0400000000000000" pitchFamily="34" charset="-128"/>
                <a:ea typeface="Hiragino Maru Gothic Pro W4" panose="020F0400000000000000" pitchFamily="34" charset="-128"/>
                <a:cs typeface="Gigi" panose="020F0502020204030204" pitchFamily="34" charset="0"/>
              </a:rPr>
              <a:t>電流兆候解析</a:t>
            </a:r>
            <a:endParaRPr lang="en-US" altLang="ja-JP" sz="3000" dirty="0">
              <a:latin typeface="Hiragino Maru Gothic Pro W4" panose="020F0400000000000000" pitchFamily="34" charset="-128"/>
              <a:ea typeface="Hiragino Maru Gothic Pro W4" panose="020F0400000000000000" pitchFamily="34" charset="-128"/>
              <a:cs typeface="Gigi" panose="020F0502020204030204" pitchFamily="34" charset="0"/>
            </a:endParaRPr>
          </a:p>
          <a:p>
            <a:pPr marL="629920" lvl="1" indent="-305435"/>
            <a:r>
              <a:rPr lang="ja-JP" altLang="en-US">
                <a:solidFill>
                  <a:schemeClr val="tx1">
                    <a:lumMod val="95000"/>
                    <a:lumOff val="5000"/>
                  </a:schemeClr>
                </a:solidFill>
                <a:cs typeface="Gigi" panose="020F0502020204030204" pitchFamily="34" charset="0"/>
              </a:rPr>
              <a:t>検知できる故障の種類が多い</a:t>
            </a:r>
            <a:endParaRPr lang="en-US" altLang="ja-JP" dirty="0">
              <a:solidFill>
                <a:schemeClr val="tx1">
                  <a:lumMod val="95000"/>
                  <a:lumOff val="5000"/>
                </a:schemeClr>
              </a:solidFill>
              <a:cs typeface="Gigi" panose="020F0502020204030204" pitchFamily="34" charset="0"/>
            </a:endParaRPr>
          </a:p>
          <a:p>
            <a:pPr marL="629920" lvl="1" indent="-305435"/>
            <a:r>
              <a:rPr lang="ja-JP" altLang="en-US">
                <a:solidFill>
                  <a:schemeClr val="tx1">
                    <a:lumMod val="95000"/>
                    <a:lumOff val="5000"/>
                  </a:schemeClr>
                </a:solidFill>
                <a:cs typeface="Gigi" panose="020F0502020204030204" pitchFamily="34" charset="0"/>
              </a:rPr>
              <a:t>導入時のコストが低い</a:t>
            </a:r>
            <a:endParaRPr lang="en-US" altLang="ja-JP" dirty="0">
              <a:solidFill>
                <a:schemeClr val="tx1">
                  <a:lumMod val="95000"/>
                  <a:lumOff val="5000"/>
                </a:schemeClr>
              </a:solidFill>
              <a:cs typeface="Gigi" panose="020F0502020204030204" pitchFamily="34" charset="0"/>
            </a:endParaRPr>
          </a:p>
          <a:p>
            <a:pPr marL="629920" lvl="1" indent="-305435"/>
            <a:r>
              <a:rPr lang="ja-JP" altLang="en-US">
                <a:solidFill>
                  <a:schemeClr val="accent4"/>
                </a:solidFill>
                <a:latin typeface="Hiragino Maru Gothic Pro W4" panose="020F0400000000000000" pitchFamily="34" charset="-128"/>
                <a:ea typeface="Hiragino Maru Gothic Pro W4" panose="020F0400000000000000" pitchFamily="34" charset="-128"/>
                <a:cs typeface="Gigi" panose="020F0502020204030204" pitchFamily="34" charset="0"/>
              </a:rPr>
              <a:t>周波数解析の計算量が多い</a:t>
            </a:r>
            <a:endParaRPr lang="en-US" altLang="ja-JP" dirty="0">
              <a:solidFill>
                <a:schemeClr val="accent4"/>
              </a:solidFill>
              <a:latin typeface="Hiragino Maru Gothic Pro W4" panose="020F0400000000000000" pitchFamily="34" charset="-128"/>
              <a:ea typeface="Hiragino Maru Gothic Pro W4" panose="020F0400000000000000" pitchFamily="34" charset="-128"/>
              <a:cs typeface="Gigi" panose="020F0502020204030204" pitchFamily="34" charset="0"/>
            </a:endParaRPr>
          </a:p>
        </p:txBody>
      </p:sp>
      <p:sp>
        <p:nvSpPr>
          <p:cNvPr id="4" name="スライド番号プレースホルダー 3">
            <a:extLst>
              <a:ext uri="{FF2B5EF4-FFF2-40B4-BE49-F238E27FC236}">
                <a16:creationId xmlns:a16="http://schemas.microsoft.com/office/drawing/2014/main" id="{3704AAAB-2F3A-B741-A6ED-227FEBDD5180}"/>
              </a:ext>
            </a:extLst>
          </p:cNvPr>
          <p:cNvSpPr>
            <a:spLocks noGrp="1"/>
          </p:cNvSpPr>
          <p:nvPr>
            <p:ph type="sldNum" sz="quarter" idx="4294967295"/>
          </p:nvPr>
        </p:nvSpPr>
        <p:spPr>
          <a:xfrm>
            <a:off x="6660232" y="6874769"/>
            <a:ext cx="1977390" cy="365125"/>
          </a:xfrm>
          <a:prstGeom prst="rect">
            <a:avLst/>
          </a:prstGeom>
        </p:spPr>
        <p:txBody>
          <a:bodyPr/>
          <a:lstStyle/>
          <a:p>
            <a:fld id="{E7199592-AD95-4098-8F35-1C5F82607D02}" type="slidenum">
              <a:rPr lang="ja-JP" altLang="en-US" smtClean="0"/>
              <a:pPr/>
              <a:t>3</a:t>
            </a:fld>
            <a:endParaRPr lang="ja-JP" altLang="en-US" dirty="0"/>
          </a:p>
        </p:txBody>
      </p:sp>
    </p:spTree>
    <p:extLst>
      <p:ext uri="{BB962C8B-B14F-4D97-AF65-F5344CB8AC3E}">
        <p14:creationId xmlns:p14="http://schemas.microsoft.com/office/powerpoint/2010/main" val="36374252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4B500CC-31A7-D44C-A9CE-5B3E03E2B825}"/>
              </a:ext>
            </a:extLst>
          </p:cNvPr>
          <p:cNvSpPr>
            <a:spLocks noGrp="1"/>
          </p:cNvSpPr>
          <p:nvPr>
            <p:ph type="title"/>
          </p:nvPr>
        </p:nvSpPr>
        <p:spPr>
          <a:xfrm>
            <a:off x="179512" y="188640"/>
            <a:ext cx="8263830" cy="1325563"/>
          </a:xfrm>
        </p:spPr>
        <p:txBody>
          <a:bodyPr>
            <a:normAutofit/>
          </a:bodyPr>
          <a:lstStyle/>
          <a:p>
            <a:r>
              <a:rPr lang="ja-JP" altLang="en-US">
                <a:latin typeface="Gigi" panose="020F0502020204030204" pitchFamily="34" charset="0"/>
                <a:cs typeface="Gigi" panose="020F0502020204030204" pitchFamily="34" charset="0"/>
              </a:rPr>
              <a:t>電流兆候解析に基づく故障検知</a:t>
            </a:r>
            <a:endParaRPr kumimoji="1" lang="ja-JP" altLang="en-US"/>
          </a:p>
        </p:txBody>
      </p:sp>
      <p:sp>
        <p:nvSpPr>
          <p:cNvPr id="3" name="コンテンツ プレースホルダー 2">
            <a:extLst>
              <a:ext uri="{FF2B5EF4-FFF2-40B4-BE49-F238E27FC236}">
                <a16:creationId xmlns:a16="http://schemas.microsoft.com/office/drawing/2014/main" id="{BDA5C826-6D91-574E-9FBE-ECB2050BE593}"/>
              </a:ext>
            </a:extLst>
          </p:cNvPr>
          <p:cNvSpPr>
            <a:spLocks noGrp="1"/>
          </p:cNvSpPr>
          <p:nvPr>
            <p:ph idx="1"/>
          </p:nvPr>
        </p:nvSpPr>
        <p:spPr>
          <a:xfrm>
            <a:off x="215008" y="1514203"/>
            <a:ext cx="8928992" cy="5697652"/>
          </a:xfrm>
        </p:spPr>
        <p:txBody>
          <a:bodyPr>
            <a:normAutofit/>
          </a:bodyPr>
          <a:lstStyle/>
          <a:p>
            <a:r>
              <a:rPr lang="ja-JP" altLang="en-US"/>
              <a:t>ブラシレス</a:t>
            </a:r>
            <a:r>
              <a:rPr lang="en-US" altLang="ja-JP" dirty="0"/>
              <a:t>DC</a:t>
            </a:r>
            <a:r>
              <a:rPr lang="ja-JP" altLang="en-US"/>
              <a:t>モーターの故障検知</a:t>
            </a:r>
            <a:r>
              <a:rPr lang="en-US" altLang="ja-JP" dirty="0"/>
              <a:t> [</a:t>
            </a:r>
            <a:r>
              <a:rPr lang="en" altLang="ja-JP" dirty="0"/>
              <a:t>Sreedhar</a:t>
            </a:r>
            <a:r>
              <a:rPr lang="en-US" altLang="ja-JP" dirty="0"/>
              <a:t>2011]</a:t>
            </a:r>
          </a:p>
          <a:p>
            <a:pPr lvl="1"/>
            <a:r>
              <a:rPr lang="ja-JP" altLang="en-US"/>
              <a:t>電流信号の周波数成分に故障の特徴を発見</a:t>
            </a:r>
            <a:endParaRPr lang="en-US" altLang="ja-JP" dirty="0"/>
          </a:p>
          <a:p>
            <a:pPr lvl="1"/>
            <a:r>
              <a:rPr lang="ja-JP" altLang="en-US">
                <a:solidFill>
                  <a:srgbClr val="FA9809"/>
                </a:solidFill>
              </a:rPr>
              <a:t>駆動電力の変化に対応できない</a:t>
            </a:r>
            <a:endParaRPr lang="en-US" altLang="ja-JP" dirty="0">
              <a:solidFill>
                <a:srgbClr val="FA9809"/>
              </a:solidFill>
            </a:endParaRPr>
          </a:p>
          <a:p>
            <a:pPr lvl="1"/>
            <a:r>
              <a:rPr lang="ja-JP" altLang="en-US">
                <a:solidFill>
                  <a:srgbClr val="FA9809"/>
                </a:solidFill>
              </a:rPr>
              <a:t>周波数解析の計算量が多いためオフラインの故障検知</a:t>
            </a:r>
            <a:endParaRPr lang="en-US" altLang="ja-JP" dirty="0">
              <a:latin typeface="Hiragino Maru Gothic Pro W4" panose="020F0400000000000000" pitchFamily="34" charset="-128"/>
              <a:ea typeface="Hiragino Maru Gothic Pro W4" panose="020F0400000000000000" pitchFamily="34" charset="-128"/>
            </a:endParaRPr>
          </a:p>
          <a:p>
            <a:pPr marL="0" indent="0">
              <a:buNone/>
            </a:pPr>
            <a:endParaRPr lang="en-US" altLang="ja-JP" dirty="0"/>
          </a:p>
          <a:p>
            <a:r>
              <a:rPr lang="ja-JP" altLang="en-US">
                <a:latin typeface="Hiragino Maru Gothic Pro W4" panose="020F0400000000000000" pitchFamily="34" charset="-128"/>
                <a:ea typeface="Hiragino Maru Gothic Pro W4" panose="020F0400000000000000" pitchFamily="34" charset="-128"/>
              </a:rPr>
              <a:t>電流兆候解析のためのハードウェア実装</a:t>
            </a:r>
            <a:r>
              <a:rPr lang="en-US" altLang="ja-JP" dirty="0">
                <a:latin typeface="Hiragino Maru Gothic Pro W4" panose="020F0400000000000000" pitchFamily="34" charset="-128"/>
                <a:ea typeface="Hiragino Maru Gothic Pro W4" panose="020F0400000000000000" pitchFamily="34" charset="-128"/>
              </a:rPr>
              <a:t> </a:t>
            </a:r>
            <a:r>
              <a:rPr lang="en-US" altLang="ja-JP" dirty="0"/>
              <a:t>[Sarkar2016] </a:t>
            </a:r>
          </a:p>
          <a:p>
            <a:pPr lvl="1"/>
            <a:r>
              <a:rPr lang="ja-JP" altLang="en-US">
                <a:latin typeface="Hiragino Maru Gothic Pro W4" panose="020F0400000000000000" pitchFamily="34" charset="-128"/>
                <a:ea typeface="Hiragino Maru Gothic Pro W4" panose="020F0400000000000000" pitchFamily="34" charset="-128"/>
              </a:rPr>
              <a:t>モーターの電流信号をハードウェアへ送信</a:t>
            </a:r>
            <a:endParaRPr lang="en-US" altLang="ja-JP" dirty="0">
              <a:latin typeface="Hiragino Maru Gothic Pro W4" panose="020F0400000000000000" pitchFamily="34" charset="-128"/>
              <a:ea typeface="Hiragino Maru Gothic Pro W4" panose="020F0400000000000000" pitchFamily="34" charset="-128"/>
            </a:endParaRPr>
          </a:p>
          <a:p>
            <a:pPr lvl="1"/>
            <a:r>
              <a:rPr lang="ja-JP" altLang="en-US">
                <a:solidFill>
                  <a:schemeClr val="accent4"/>
                </a:solidFill>
                <a:latin typeface="Hiragino Maru Gothic Pro W4" panose="020F0400000000000000" pitchFamily="34" charset="-128"/>
                <a:ea typeface="Hiragino Maru Gothic Pro W4" panose="020F0400000000000000" pitchFamily="34" charset="-128"/>
              </a:rPr>
              <a:t>故障検知は行なっていない</a:t>
            </a:r>
            <a:endParaRPr lang="en-US" altLang="ja-JP" dirty="0">
              <a:solidFill>
                <a:schemeClr val="accent4"/>
              </a:solidFill>
              <a:latin typeface="Hiragino Maru Gothic Pro W4" panose="020F0400000000000000" pitchFamily="34" charset="-128"/>
              <a:ea typeface="Hiragino Maru Gothic Pro W4" panose="020F0400000000000000" pitchFamily="34" charset="-128"/>
            </a:endParaRPr>
          </a:p>
          <a:p>
            <a:pPr lvl="1"/>
            <a:endParaRPr lang="en-US" altLang="ja-JP" dirty="0">
              <a:solidFill>
                <a:schemeClr val="accent4"/>
              </a:solidFill>
              <a:latin typeface="Hiragino Maru Gothic Pro W4" panose="020F0400000000000000" pitchFamily="34" charset="-128"/>
              <a:ea typeface="Hiragino Maru Gothic Pro W4" panose="020F0400000000000000" pitchFamily="34" charset="-128"/>
            </a:endParaRPr>
          </a:p>
        </p:txBody>
      </p:sp>
    </p:spTree>
    <p:extLst>
      <p:ext uri="{BB962C8B-B14F-4D97-AF65-F5344CB8AC3E}">
        <p14:creationId xmlns:p14="http://schemas.microsoft.com/office/powerpoint/2010/main" val="8142155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本研究</a:t>
            </a:r>
            <a:endParaRPr lang="ja-JP" altLang="en-US" dirty="0"/>
          </a:p>
        </p:txBody>
      </p:sp>
      <p:sp>
        <p:nvSpPr>
          <p:cNvPr id="3" name="コンテンツ プレースホルダー 2"/>
          <p:cNvSpPr>
            <a:spLocks noGrp="1"/>
          </p:cNvSpPr>
          <p:nvPr>
            <p:ph idx="1"/>
          </p:nvPr>
        </p:nvSpPr>
        <p:spPr>
          <a:xfrm>
            <a:off x="179512" y="1733417"/>
            <a:ext cx="9145016" cy="2675472"/>
          </a:xfrm>
        </p:spPr>
        <p:txBody>
          <a:bodyPr>
            <a:noAutofit/>
          </a:bodyPr>
          <a:lstStyle/>
          <a:p>
            <a:pPr marL="0" indent="0">
              <a:buNone/>
            </a:pPr>
            <a:r>
              <a:rPr lang="ja-JP" altLang="en-US" sz="3000">
                <a:latin typeface="Hiragino Maru Gothic Pro W4" panose="020F0400000000000000" pitchFamily="34" charset="-128"/>
                <a:ea typeface="Hiragino Maru Gothic Pro W4" panose="020F0400000000000000" pitchFamily="34" charset="-128"/>
              </a:rPr>
              <a:t>電流兆候解析に基づく</a:t>
            </a:r>
            <a:br>
              <a:rPr lang="en-US" altLang="ja-JP" dirty="0"/>
            </a:br>
            <a:r>
              <a:rPr lang="en-US" altLang="ja-JP" sz="3000" dirty="0">
                <a:latin typeface="Hiragino Maru Gothic Pro W4" panose="020F0400000000000000" pitchFamily="34" charset="-128"/>
                <a:ea typeface="Hiragino Maru Gothic Pro W4" panose="020F0400000000000000" pitchFamily="34" charset="-128"/>
              </a:rPr>
              <a:t>DC</a:t>
            </a:r>
            <a:r>
              <a:rPr lang="ja-JP" altLang="en-US" sz="3000">
                <a:latin typeface="Hiragino Maru Gothic Pro W4" panose="020F0400000000000000" pitchFamily="34" charset="-128"/>
                <a:ea typeface="Hiragino Maru Gothic Pro W4" panose="020F0400000000000000" pitchFamily="34" charset="-128"/>
              </a:rPr>
              <a:t>モーターのオンライン故障検知</a:t>
            </a:r>
            <a:endParaRPr lang="en-US" altLang="ja-JP" sz="3000" dirty="0">
              <a:latin typeface="Hiragino Maru Gothic Pro W4" panose="020F0400000000000000" pitchFamily="34" charset="-128"/>
              <a:ea typeface="Hiragino Maru Gothic Pro W4" panose="020F0400000000000000" pitchFamily="34" charset="-128"/>
            </a:endParaRPr>
          </a:p>
          <a:p>
            <a:pPr lvl="1"/>
            <a:r>
              <a:rPr lang="en-US" altLang="ja-JP" dirty="0"/>
              <a:t>DC</a:t>
            </a:r>
            <a:r>
              <a:rPr lang="ja-JP" altLang="en-US"/>
              <a:t>モーターの予備実験</a:t>
            </a:r>
            <a:endParaRPr lang="en-US" altLang="ja-JP" dirty="0"/>
          </a:p>
          <a:p>
            <a:pPr lvl="1"/>
            <a:r>
              <a:rPr lang="ja-JP" altLang="en-US">
                <a:latin typeface="Hiragino Maru Gothic Pro W4" panose="020F0400000000000000" pitchFamily="34" charset="-128"/>
                <a:ea typeface="Hiragino Maru Gothic Pro W4" panose="020F0400000000000000" pitchFamily="34" charset="-128"/>
              </a:rPr>
              <a:t>ハードウェアを併用した方式</a:t>
            </a:r>
            <a:endParaRPr lang="en-US" altLang="ja-JP" dirty="0">
              <a:latin typeface="Hiragino Maru Gothic Pro W4" panose="020F0400000000000000" pitchFamily="34" charset="-128"/>
              <a:ea typeface="Hiragino Maru Gothic Pro W4" panose="020F0400000000000000" pitchFamily="34" charset="-128"/>
            </a:endParaRPr>
          </a:p>
          <a:p>
            <a:pPr lvl="1"/>
            <a:r>
              <a:rPr lang="ja-JP" altLang="en-US"/>
              <a:t>プログラマブル</a:t>
            </a:r>
            <a:r>
              <a:rPr lang="en-US" altLang="ja-JP" dirty="0"/>
              <a:t>SoC</a:t>
            </a:r>
            <a:r>
              <a:rPr lang="ja-JP" altLang="en-US"/>
              <a:t>による実装</a:t>
            </a:r>
            <a:endParaRPr lang="en-US" altLang="ja-JP" dirty="0">
              <a:latin typeface="Hiragino Maru Gothic Pro W4" panose="020F0400000000000000" pitchFamily="34" charset="-128"/>
              <a:ea typeface="Hiragino Maru Gothic Pro W4" panose="020F0400000000000000" pitchFamily="34" charset="-128"/>
            </a:endParaRPr>
          </a:p>
        </p:txBody>
      </p:sp>
      <p:sp>
        <p:nvSpPr>
          <p:cNvPr id="5" name="テキスト ボックス 4">
            <a:extLst>
              <a:ext uri="{FF2B5EF4-FFF2-40B4-BE49-F238E27FC236}">
                <a16:creationId xmlns:a16="http://schemas.microsoft.com/office/drawing/2014/main" id="{84830FDD-4D26-BF47-9570-DDEC024BE26A}"/>
              </a:ext>
            </a:extLst>
          </p:cNvPr>
          <p:cNvSpPr txBox="1"/>
          <p:nvPr/>
        </p:nvSpPr>
        <p:spPr>
          <a:xfrm>
            <a:off x="323528" y="4725144"/>
            <a:ext cx="7488832" cy="1077218"/>
          </a:xfrm>
          <a:prstGeom prst="rect">
            <a:avLst/>
          </a:prstGeom>
          <a:noFill/>
        </p:spPr>
        <p:txBody>
          <a:bodyPr wrap="square" rtlCol="0">
            <a:spAutoFit/>
          </a:bodyPr>
          <a:lstStyle/>
          <a:p>
            <a:pPr algn="ctr"/>
            <a:r>
              <a:rPr kumimoji="1" lang="ja-JP" altLang="en-US" sz="3200">
                <a:solidFill>
                  <a:srgbClr val="53BF71"/>
                </a:solidFill>
                <a:latin typeface="Hiragino Maru Gothic Pro W4" panose="020F0400000000000000" pitchFamily="34" charset="-128"/>
                <a:ea typeface="Hiragino Maru Gothic Pro W4" panose="020F0400000000000000" pitchFamily="34" charset="-128"/>
              </a:rPr>
              <a:t>オンライン故障検知</a:t>
            </a:r>
          </a:p>
          <a:p>
            <a:pPr algn="ctr"/>
            <a:r>
              <a:rPr kumimoji="1" lang="ja-JP" altLang="en-US" sz="3200">
                <a:solidFill>
                  <a:srgbClr val="53BF71"/>
                </a:solidFill>
                <a:latin typeface="Hiragino Maru Gothic Pro W4" panose="020F0400000000000000" pitchFamily="34" charset="-128"/>
                <a:ea typeface="Hiragino Maru Gothic Pro W4" panose="020F0400000000000000" pitchFamily="34" charset="-128"/>
              </a:rPr>
              <a:t>駆動電力の変化に対応した故障検知</a:t>
            </a:r>
            <a:endParaRPr kumimoji="1" lang="en-US" altLang="ja-JP" sz="3200" dirty="0">
              <a:solidFill>
                <a:srgbClr val="53BF71"/>
              </a:solidFill>
              <a:latin typeface="Hiragino Maru Gothic Pro W4" panose="020F0400000000000000" pitchFamily="34" charset="-128"/>
              <a:ea typeface="Hiragino Maru Gothic Pro W4" panose="020F0400000000000000" pitchFamily="34" charset="-128"/>
            </a:endParaRPr>
          </a:p>
        </p:txBody>
      </p:sp>
      <p:sp>
        <p:nvSpPr>
          <p:cNvPr id="6" name="右矢印 5">
            <a:extLst>
              <a:ext uri="{FF2B5EF4-FFF2-40B4-BE49-F238E27FC236}">
                <a16:creationId xmlns:a16="http://schemas.microsoft.com/office/drawing/2014/main" id="{851A419F-D62B-2642-A6F8-1A66BB6C3739}"/>
              </a:ext>
            </a:extLst>
          </p:cNvPr>
          <p:cNvSpPr/>
          <p:nvPr/>
        </p:nvSpPr>
        <p:spPr>
          <a:xfrm rot="5400000">
            <a:off x="3701473" y="3939487"/>
            <a:ext cx="732942" cy="576064"/>
          </a:xfrm>
          <a:prstGeom prst="rightArrow">
            <a:avLst/>
          </a:prstGeom>
          <a:solidFill>
            <a:srgbClr val="53BF71"/>
          </a:solidFill>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ln>
                <a:solidFill>
                  <a:srgbClr val="53BF71"/>
                </a:solidFill>
              </a:ln>
              <a:solidFill>
                <a:srgbClr val="1F2E47"/>
              </a:solidFill>
            </a:endParaRPr>
          </a:p>
        </p:txBody>
      </p:sp>
    </p:spTree>
    <p:extLst>
      <p:ext uri="{BB962C8B-B14F-4D97-AF65-F5344CB8AC3E}">
        <p14:creationId xmlns:p14="http://schemas.microsoft.com/office/powerpoint/2010/main" val="8006163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Oval 17">
            <a:extLst>
              <a:ext uri="{FF2B5EF4-FFF2-40B4-BE49-F238E27FC236}">
                <a16:creationId xmlns:a16="http://schemas.microsoft.com/office/drawing/2014/main" id="{02420C5A-CDFD-5149-B26C-5B242296EA94}"/>
              </a:ext>
            </a:extLst>
          </p:cNvPr>
          <p:cNvSpPr/>
          <p:nvPr/>
        </p:nvSpPr>
        <p:spPr>
          <a:xfrm>
            <a:off x="5601871" y="2422613"/>
            <a:ext cx="3327164" cy="3328031"/>
          </a:xfrm>
          <a:prstGeom prst="ellipse">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lIns="182895" tIns="91448" rIns="182895" bIns="91448" rtlCol="0" anchor="ctr"/>
          <a:lstStyle/>
          <a:p>
            <a:pPr algn="ctr"/>
            <a:endParaRPr lang="en-US" sz="2701">
              <a:latin typeface="Roboto Regular" charset="0"/>
              <a:cs typeface="Roboto Regular" charset="0"/>
            </a:endParaRPr>
          </a:p>
        </p:txBody>
      </p:sp>
      <p:sp>
        <p:nvSpPr>
          <p:cNvPr id="14" name="Oval 16">
            <a:extLst>
              <a:ext uri="{FF2B5EF4-FFF2-40B4-BE49-F238E27FC236}">
                <a16:creationId xmlns:a16="http://schemas.microsoft.com/office/drawing/2014/main" id="{6671B6BF-5F3C-B24D-9D38-BB910E793FA9}"/>
              </a:ext>
            </a:extLst>
          </p:cNvPr>
          <p:cNvSpPr/>
          <p:nvPr/>
        </p:nvSpPr>
        <p:spPr>
          <a:xfrm>
            <a:off x="307327" y="2132856"/>
            <a:ext cx="3237444" cy="3328031"/>
          </a:xfrm>
          <a:prstGeom prst="ellipse">
            <a:avLst/>
          </a:prstGeom>
          <a:solidFill>
            <a:schemeClr val="accent1"/>
          </a:solidFill>
          <a:ln w="76200" cmpd="sng">
            <a:noFill/>
          </a:ln>
          <a:effectLst/>
        </p:spPr>
        <p:style>
          <a:lnRef idx="1">
            <a:schemeClr val="accent1"/>
          </a:lnRef>
          <a:fillRef idx="3">
            <a:schemeClr val="accent1"/>
          </a:fillRef>
          <a:effectRef idx="2">
            <a:schemeClr val="accent1"/>
          </a:effectRef>
          <a:fontRef idx="minor">
            <a:schemeClr val="lt1"/>
          </a:fontRef>
        </p:style>
        <p:txBody>
          <a:bodyPr lIns="182895" tIns="91448" rIns="182895" bIns="91448" rtlCol="0" anchor="ctr"/>
          <a:lstStyle/>
          <a:p>
            <a:pPr algn="ctr"/>
            <a:endParaRPr lang="en-US" sz="2701">
              <a:latin typeface="Roboto Regular" charset="0"/>
              <a:cs typeface="Roboto Regular" charset="0"/>
            </a:endParaRPr>
          </a:p>
        </p:txBody>
      </p:sp>
      <p:sp>
        <p:nvSpPr>
          <p:cNvPr id="15" name="Oval 14">
            <a:extLst>
              <a:ext uri="{FF2B5EF4-FFF2-40B4-BE49-F238E27FC236}">
                <a16:creationId xmlns:a16="http://schemas.microsoft.com/office/drawing/2014/main" id="{18975514-EE3C-1843-9240-0256FAD41468}"/>
              </a:ext>
            </a:extLst>
          </p:cNvPr>
          <p:cNvSpPr/>
          <p:nvPr/>
        </p:nvSpPr>
        <p:spPr>
          <a:xfrm>
            <a:off x="3678046" y="1237914"/>
            <a:ext cx="3237445" cy="3328031"/>
          </a:xfrm>
          <a:prstGeom prst="ellipse">
            <a:avLst/>
          </a:prstGeom>
          <a:solidFill>
            <a:schemeClr val="accent5"/>
          </a:solidFill>
          <a:ln w="571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lIns="182895" tIns="91448" rIns="182895" bIns="91448" rtlCol="0" anchor="ctr"/>
          <a:lstStyle/>
          <a:p>
            <a:pPr algn="ctr"/>
            <a:endParaRPr lang="en-US" sz="2701">
              <a:latin typeface="Roboto Regular" charset="0"/>
              <a:cs typeface="Roboto Regular" charset="0"/>
            </a:endParaRPr>
          </a:p>
        </p:txBody>
      </p:sp>
      <p:sp>
        <p:nvSpPr>
          <p:cNvPr id="2" name="タイトル 1">
            <a:extLst>
              <a:ext uri="{FF2B5EF4-FFF2-40B4-BE49-F238E27FC236}">
                <a16:creationId xmlns:a16="http://schemas.microsoft.com/office/drawing/2014/main" id="{16BCC356-39E6-9E4F-888E-2D1B09E7327E}"/>
              </a:ext>
            </a:extLst>
          </p:cNvPr>
          <p:cNvSpPr>
            <a:spLocks noGrp="1"/>
          </p:cNvSpPr>
          <p:nvPr>
            <p:ph type="title"/>
          </p:nvPr>
        </p:nvSpPr>
        <p:spPr/>
        <p:txBody>
          <a:bodyPr/>
          <a:lstStyle/>
          <a:p>
            <a:r>
              <a:rPr kumimoji="1" lang="ja-JP" altLang="en-US"/>
              <a:t>モーター</a:t>
            </a:r>
          </a:p>
        </p:txBody>
      </p:sp>
      <p:pic>
        <p:nvPicPr>
          <p:cNvPr id="17" name="Picture 2" descr="ãã¢ã¼ã¿ã¼ãã®ç»åæ¤ç´¢çµæ">
            <a:extLst>
              <a:ext uri="{FF2B5EF4-FFF2-40B4-BE49-F238E27FC236}">
                <a16:creationId xmlns:a16="http://schemas.microsoft.com/office/drawing/2014/main" id="{7C3296B3-CDA2-BE46-8C72-21C6E59595A2}"/>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3845893" y="1316891"/>
            <a:ext cx="2748274" cy="2748274"/>
          </a:xfrm>
          <a:prstGeom prst="rect">
            <a:avLst/>
          </a:prstGeom>
          <a:noFill/>
          <a:extLst>
            <a:ext uri="{909E8E84-426E-40DD-AFC4-6F175D3DCCD1}">
              <a14:hiddenFill xmlns:a14="http://schemas.microsoft.com/office/drawing/2010/main">
                <a:solidFill>
                  <a:srgbClr val="FFFFFF"/>
                </a:solidFill>
              </a14:hiddenFill>
            </a:ext>
          </a:extLst>
        </p:spPr>
      </p:pic>
      <p:pic>
        <p:nvPicPr>
          <p:cNvPr id="18" name="図 17">
            <a:extLst>
              <a:ext uri="{FF2B5EF4-FFF2-40B4-BE49-F238E27FC236}">
                <a16:creationId xmlns:a16="http://schemas.microsoft.com/office/drawing/2014/main" id="{65DDA90A-4DEC-D242-998C-5C3CF916A261}"/>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9375" b="89286" l="9375" r="92857">
                        <a14:foregroundMark x1="7589" y1="60268" x2="70982" y2="65179"/>
                        <a14:foregroundMark x1="70982" y1="65179" x2="79018" y2="35268"/>
                        <a14:foregroundMark x1="79018" y1="35268" x2="90179" y2="63839"/>
                        <a14:foregroundMark x1="90179" y1="63839" x2="82589" y2="39286"/>
                        <a14:foregroundMark x1="91964" y1="50893" x2="92857" y2="52679"/>
                        <a14:foregroundMark x1="75000" y1="57589" x2="14286" y2="59821"/>
                        <a14:foregroundMark x1="14286" y1="59821" x2="12500" y2="49554"/>
                      </a14:backgroundRemoval>
                    </a14:imgEffect>
                  </a14:imgLayer>
                </a14:imgProps>
              </a:ext>
            </a:extLst>
          </a:blip>
          <a:stretch>
            <a:fillRect/>
          </a:stretch>
        </p:blipFill>
        <p:spPr>
          <a:xfrm>
            <a:off x="718760" y="2685335"/>
            <a:ext cx="2349405" cy="2349405"/>
          </a:xfrm>
          <a:prstGeom prst="rect">
            <a:avLst/>
          </a:prstGeom>
        </p:spPr>
      </p:pic>
      <p:pic>
        <p:nvPicPr>
          <p:cNvPr id="20" name="図 19">
            <a:extLst>
              <a:ext uri="{FF2B5EF4-FFF2-40B4-BE49-F238E27FC236}">
                <a16:creationId xmlns:a16="http://schemas.microsoft.com/office/drawing/2014/main" id="{2D1B03C9-9A54-D94F-8323-250CB3F02145}"/>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8286" b="98286" l="7143" r="90000">
                        <a14:foregroundMark x1="61143" y1="9714" x2="48286" y2="8857"/>
                        <a14:foregroundMark x1="12857" y1="44571" x2="10571" y2="57143"/>
                        <a14:foregroundMark x1="7143" y1="64286" x2="22857" y2="81143"/>
                        <a14:foregroundMark x1="22857" y1="81143" x2="25429" y2="82571"/>
                        <a14:foregroundMark x1="50857" y1="98286" x2="36000" y2="82000"/>
                        <a14:foregroundMark x1="36000" y1="82000" x2="34286" y2="77714"/>
                      </a14:backgroundRemoval>
                    </a14:imgEffect>
                  </a14:imgLayer>
                </a14:imgProps>
              </a:ext>
            </a:extLst>
          </a:blip>
          <a:stretch>
            <a:fillRect/>
          </a:stretch>
        </p:blipFill>
        <p:spPr>
          <a:xfrm>
            <a:off x="6716131" y="2815089"/>
            <a:ext cx="1998580" cy="1998580"/>
          </a:xfrm>
          <a:prstGeom prst="rect">
            <a:avLst/>
          </a:prstGeom>
        </p:spPr>
      </p:pic>
      <p:sp>
        <p:nvSpPr>
          <p:cNvPr id="6" name="テキスト ボックス 5">
            <a:extLst>
              <a:ext uri="{FF2B5EF4-FFF2-40B4-BE49-F238E27FC236}">
                <a16:creationId xmlns:a16="http://schemas.microsoft.com/office/drawing/2014/main" id="{6FE02EB9-2B90-4449-A831-E3EACCD402C9}"/>
              </a:ext>
            </a:extLst>
          </p:cNvPr>
          <p:cNvSpPr txBox="1"/>
          <p:nvPr/>
        </p:nvSpPr>
        <p:spPr>
          <a:xfrm>
            <a:off x="721072" y="5750644"/>
            <a:ext cx="3315182" cy="646331"/>
          </a:xfrm>
          <a:prstGeom prst="rect">
            <a:avLst/>
          </a:prstGeom>
          <a:noFill/>
        </p:spPr>
        <p:txBody>
          <a:bodyPr wrap="square" rtlCol="0">
            <a:spAutoFit/>
          </a:bodyPr>
          <a:lstStyle/>
          <a:p>
            <a:r>
              <a:rPr kumimoji="1" lang="en-US" altLang="ja-JP" dirty="0"/>
              <a:t>AC</a:t>
            </a:r>
            <a:r>
              <a:rPr kumimoji="1" lang="ja-JP" altLang="en-US"/>
              <a:t>モーター</a:t>
            </a:r>
          </a:p>
        </p:txBody>
      </p:sp>
      <p:sp>
        <p:nvSpPr>
          <p:cNvPr id="21" name="テキスト ボックス 20">
            <a:extLst>
              <a:ext uri="{FF2B5EF4-FFF2-40B4-BE49-F238E27FC236}">
                <a16:creationId xmlns:a16="http://schemas.microsoft.com/office/drawing/2014/main" id="{F8C7F257-7960-4C45-9949-945C4B8330F6}"/>
              </a:ext>
            </a:extLst>
          </p:cNvPr>
          <p:cNvSpPr txBox="1"/>
          <p:nvPr/>
        </p:nvSpPr>
        <p:spPr>
          <a:xfrm>
            <a:off x="4716016" y="5748565"/>
            <a:ext cx="3315182" cy="646331"/>
          </a:xfrm>
          <a:prstGeom prst="rect">
            <a:avLst/>
          </a:prstGeom>
          <a:noFill/>
        </p:spPr>
        <p:txBody>
          <a:bodyPr wrap="square" rtlCol="0">
            <a:spAutoFit/>
          </a:bodyPr>
          <a:lstStyle/>
          <a:p>
            <a:r>
              <a:rPr kumimoji="1" lang="en-US" altLang="ja-JP" dirty="0"/>
              <a:t>DC</a:t>
            </a:r>
            <a:r>
              <a:rPr kumimoji="1" lang="ja-JP" altLang="en-US"/>
              <a:t>モーター</a:t>
            </a:r>
          </a:p>
        </p:txBody>
      </p:sp>
      <p:sp>
        <p:nvSpPr>
          <p:cNvPr id="22" name="テキスト ボックス 21">
            <a:extLst>
              <a:ext uri="{FF2B5EF4-FFF2-40B4-BE49-F238E27FC236}">
                <a16:creationId xmlns:a16="http://schemas.microsoft.com/office/drawing/2014/main" id="{4661436E-E8D4-374D-A30A-BB323D2C71AE}"/>
              </a:ext>
            </a:extLst>
          </p:cNvPr>
          <p:cNvSpPr txBox="1"/>
          <p:nvPr/>
        </p:nvSpPr>
        <p:spPr>
          <a:xfrm>
            <a:off x="6243785" y="4899261"/>
            <a:ext cx="3315182" cy="584775"/>
          </a:xfrm>
          <a:prstGeom prst="rect">
            <a:avLst/>
          </a:prstGeom>
          <a:noFill/>
        </p:spPr>
        <p:txBody>
          <a:bodyPr wrap="square" rtlCol="0">
            <a:spAutoFit/>
          </a:bodyPr>
          <a:lstStyle/>
          <a:p>
            <a:r>
              <a:rPr kumimoji="1" lang="ja-JP" altLang="en-US" sz="3200"/>
              <a:t>ブラシレス</a:t>
            </a:r>
          </a:p>
        </p:txBody>
      </p:sp>
      <p:sp>
        <p:nvSpPr>
          <p:cNvPr id="23" name="テキスト ボックス 22">
            <a:extLst>
              <a:ext uri="{FF2B5EF4-FFF2-40B4-BE49-F238E27FC236}">
                <a16:creationId xmlns:a16="http://schemas.microsoft.com/office/drawing/2014/main" id="{4ED93E17-DEF4-2240-9705-DD7997C08EFA}"/>
              </a:ext>
            </a:extLst>
          </p:cNvPr>
          <p:cNvSpPr txBox="1"/>
          <p:nvPr/>
        </p:nvSpPr>
        <p:spPr>
          <a:xfrm>
            <a:off x="4164840" y="3655523"/>
            <a:ext cx="3315182" cy="584775"/>
          </a:xfrm>
          <a:prstGeom prst="rect">
            <a:avLst/>
          </a:prstGeom>
          <a:noFill/>
        </p:spPr>
        <p:txBody>
          <a:bodyPr wrap="square" rtlCol="0">
            <a:spAutoFit/>
          </a:bodyPr>
          <a:lstStyle/>
          <a:p>
            <a:r>
              <a:rPr kumimoji="1" lang="ja-JP" altLang="en-US" sz="3200"/>
              <a:t>ブラシ付き</a:t>
            </a:r>
          </a:p>
        </p:txBody>
      </p:sp>
    </p:spTree>
    <p:extLst>
      <p:ext uri="{BB962C8B-B14F-4D97-AF65-F5344CB8AC3E}">
        <p14:creationId xmlns:p14="http://schemas.microsoft.com/office/powerpoint/2010/main" val="35155779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9099672-1E2C-3343-8EBE-3E09AAE006BB}"/>
              </a:ext>
            </a:extLst>
          </p:cNvPr>
          <p:cNvSpPr>
            <a:spLocks noGrp="1"/>
          </p:cNvSpPr>
          <p:nvPr>
            <p:ph type="title"/>
          </p:nvPr>
        </p:nvSpPr>
        <p:spPr/>
        <p:txBody>
          <a:bodyPr/>
          <a:lstStyle/>
          <a:p>
            <a:r>
              <a:rPr kumimoji="1" lang="ja-JP" altLang="en-US"/>
              <a:t>モーターの故障</a:t>
            </a:r>
          </a:p>
        </p:txBody>
      </p:sp>
      <p:sp>
        <p:nvSpPr>
          <p:cNvPr id="3" name="コンテンツ プレースホルダー 2">
            <a:extLst>
              <a:ext uri="{FF2B5EF4-FFF2-40B4-BE49-F238E27FC236}">
                <a16:creationId xmlns:a16="http://schemas.microsoft.com/office/drawing/2014/main" id="{4CFF9576-6377-D644-BE08-0CE6DA5C5391}"/>
              </a:ext>
            </a:extLst>
          </p:cNvPr>
          <p:cNvSpPr>
            <a:spLocks noGrp="1"/>
          </p:cNvSpPr>
          <p:nvPr>
            <p:ph idx="1"/>
          </p:nvPr>
        </p:nvSpPr>
        <p:spPr>
          <a:xfrm>
            <a:off x="572569" y="1761640"/>
            <a:ext cx="8311288" cy="5096360"/>
          </a:xfrm>
        </p:spPr>
        <p:txBody>
          <a:bodyPr>
            <a:normAutofit/>
          </a:bodyPr>
          <a:lstStyle/>
          <a:p>
            <a:r>
              <a:rPr kumimoji="1" lang="ja-JP" altLang="en-US"/>
              <a:t>軸受</a:t>
            </a:r>
            <a:r>
              <a:rPr kumimoji="1" lang="en-US" altLang="ja-JP" dirty="0"/>
              <a:t> </a:t>
            </a:r>
          </a:p>
          <a:p>
            <a:pPr lvl="1"/>
            <a:r>
              <a:rPr kumimoji="1" lang="ja-JP" altLang="en-US"/>
              <a:t>雑音</a:t>
            </a:r>
            <a:r>
              <a:rPr kumimoji="1" lang="en-US" altLang="ja-JP" dirty="0"/>
              <a:t>, </a:t>
            </a:r>
            <a:r>
              <a:rPr kumimoji="1" lang="ja-JP" altLang="en-US"/>
              <a:t>振動の増大</a:t>
            </a:r>
            <a:endParaRPr kumimoji="1" lang="en-US" altLang="ja-JP" dirty="0"/>
          </a:p>
          <a:p>
            <a:r>
              <a:rPr lang="ja-JP" altLang="en-US"/>
              <a:t>固定子</a:t>
            </a:r>
            <a:endParaRPr lang="en-US" altLang="ja-JP" dirty="0"/>
          </a:p>
          <a:p>
            <a:pPr lvl="1"/>
            <a:r>
              <a:rPr lang="ja-JP" altLang="en-US"/>
              <a:t>絶縁故障を引き起こす</a:t>
            </a:r>
            <a:endParaRPr lang="en-US" altLang="ja-JP" dirty="0"/>
          </a:p>
          <a:p>
            <a:r>
              <a:rPr kumimoji="1" lang="ja-JP" altLang="en-US"/>
              <a:t>回転子</a:t>
            </a:r>
            <a:endParaRPr kumimoji="1" lang="en-US" altLang="ja-JP" dirty="0"/>
          </a:p>
          <a:p>
            <a:pPr lvl="1"/>
            <a:r>
              <a:rPr lang="ja-JP" altLang="en-US"/>
              <a:t>平均トルクの減少</a:t>
            </a:r>
            <a:endParaRPr kumimoji="1" lang="en-US" altLang="ja-JP" dirty="0"/>
          </a:p>
          <a:p>
            <a:r>
              <a:rPr lang="ja-JP" altLang="en-US"/>
              <a:t>静的</a:t>
            </a:r>
            <a:r>
              <a:rPr lang="en-US" altLang="ja-JP" dirty="0"/>
              <a:t>/</a:t>
            </a:r>
            <a:r>
              <a:rPr lang="ja-JP" altLang="en-US"/>
              <a:t>動的偏心</a:t>
            </a:r>
            <a:endParaRPr lang="en-US" altLang="ja-JP" dirty="0"/>
          </a:p>
          <a:p>
            <a:pPr lvl="1"/>
            <a:r>
              <a:rPr lang="ja-JP" altLang="en-US"/>
              <a:t>固定子</a:t>
            </a:r>
            <a:r>
              <a:rPr lang="en-US" altLang="ja-JP" dirty="0"/>
              <a:t>, </a:t>
            </a:r>
            <a:r>
              <a:rPr lang="ja-JP" altLang="en-US"/>
              <a:t>回転子の摩擦を引き起こす</a:t>
            </a:r>
            <a:endParaRPr kumimoji="1" lang="en-US" altLang="ja-JP" dirty="0"/>
          </a:p>
        </p:txBody>
      </p:sp>
      <p:sp>
        <p:nvSpPr>
          <p:cNvPr id="4" name="テキスト ボックス 3">
            <a:extLst>
              <a:ext uri="{FF2B5EF4-FFF2-40B4-BE49-F238E27FC236}">
                <a16:creationId xmlns:a16="http://schemas.microsoft.com/office/drawing/2014/main" id="{7602CF87-173E-8146-A3EE-A3976302E45C}"/>
              </a:ext>
            </a:extLst>
          </p:cNvPr>
          <p:cNvSpPr txBox="1"/>
          <p:nvPr/>
        </p:nvSpPr>
        <p:spPr>
          <a:xfrm>
            <a:off x="260143" y="5846542"/>
            <a:ext cx="7488832" cy="646331"/>
          </a:xfrm>
          <a:prstGeom prst="rect">
            <a:avLst/>
          </a:prstGeom>
          <a:noFill/>
        </p:spPr>
        <p:txBody>
          <a:bodyPr wrap="square" rtlCol="0">
            <a:spAutoFit/>
          </a:bodyPr>
          <a:lstStyle/>
          <a:p>
            <a:pPr algn="ctr"/>
            <a:r>
              <a:rPr kumimoji="1" lang="ja-JP" altLang="en-US">
                <a:solidFill>
                  <a:srgbClr val="53BF71"/>
                </a:solidFill>
                <a:latin typeface="Hiragino Maru Gothic Pro W4" panose="020F0400000000000000" pitchFamily="34" charset="-128"/>
                <a:ea typeface="Hiragino Maru Gothic Pro W4" panose="020F0400000000000000" pitchFamily="34" charset="-128"/>
              </a:rPr>
              <a:t>電流兆候解析で検知可能</a:t>
            </a:r>
            <a:endParaRPr kumimoji="1" lang="en-US" altLang="ja-JP" dirty="0">
              <a:solidFill>
                <a:srgbClr val="53BF71"/>
              </a:solidFill>
              <a:latin typeface="Hiragino Maru Gothic Pro W4" panose="020F0400000000000000" pitchFamily="34" charset="-128"/>
              <a:ea typeface="Hiragino Maru Gothic Pro W4" panose="020F0400000000000000" pitchFamily="34" charset="-128"/>
            </a:endParaRPr>
          </a:p>
        </p:txBody>
      </p:sp>
    </p:spTree>
    <p:extLst>
      <p:ext uri="{BB962C8B-B14F-4D97-AF65-F5344CB8AC3E}">
        <p14:creationId xmlns:p14="http://schemas.microsoft.com/office/powerpoint/2010/main" val="22421165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906BF8A-FE3B-7643-A6BD-A6D7FE78FB62}"/>
              </a:ext>
            </a:extLst>
          </p:cNvPr>
          <p:cNvSpPr>
            <a:spLocks noGrp="1"/>
          </p:cNvSpPr>
          <p:nvPr>
            <p:ph type="title"/>
          </p:nvPr>
        </p:nvSpPr>
        <p:spPr/>
        <p:txBody>
          <a:bodyPr/>
          <a:lstStyle/>
          <a:p>
            <a:r>
              <a:rPr kumimoji="1" lang="en-US" altLang="ja-JP" dirty="0"/>
              <a:t>DC</a:t>
            </a:r>
            <a:r>
              <a:rPr kumimoji="1" lang="ja-JP" altLang="en-US"/>
              <a:t>モーターの制御</a:t>
            </a:r>
          </a:p>
        </p:txBody>
      </p:sp>
      <p:sp>
        <p:nvSpPr>
          <p:cNvPr id="3" name="コンテンツ プレースホルダー 2">
            <a:extLst>
              <a:ext uri="{FF2B5EF4-FFF2-40B4-BE49-F238E27FC236}">
                <a16:creationId xmlns:a16="http://schemas.microsoft.com/office/drawing/2014/main" id="{0A510646-EED6-AC43-BC39-586E19E7EC55}"/>
              </a:ext>
            </a:extLst>
          </p:cNvPr>
          <p:cNvSpPr>
            <a:spLocks noGrp="1"/>
          </p:cNvSpPr>
          <p:nvPr>
            <p:ph idx="1"/>
          </p:nvPr>
        </p:nvSpPr>
        <p:spPr>
          <a:xfrm>
            <a:off x="702207" y="2063326"/>
            <a:ext cx="7625945" cy="1188019"/>
          </a:xfrm>
        </p:spPr>
        <p:txBody>
          <a:bodyPr>
            <a:normAutofit/>
          </a:bodyPr>
          <a:lstStyle/>
          <a:p>
            <a:pPr marL="0" indent="0">
              <a:buNone/>
            </a:pPr>
            <a:r>
              <a:rPr lang="en-US" altLang="ja-JP" dirty="0"/>
              <a:t>PWM (Pulse Width Modulation) </a:t>
            </a:r>
            <a:r>
              <a:rPr lang="ja-JP" altLang="en-US"/>
              <a:t>制御</a:t>
            </a:r>
            <a:r>
              <a:rPr lang="en-US" altLang="ja-JP" dirty="0"/>
              <a:t> </a:t>
            </a:r>
          </a:p>
          <a:p>
            <a:pPr lvl="1"/>
            <a:r>
              <a:rPr kumimoji="1" lang="ja-JP" altLang="en-US"/>
              <a:t>パルス幅により実効電圧を制御</a:t>
            </a:r>
            <a:endParaRPr kumimoji="1" lang="en-US" altLang="ja-JP" dirty="0"/>
          </a:p>
          <a:p>
            <a:pPr marL="457200" lvl="1" indent="0">
              <a:buNone/>
            </a:pPr>
            <a:endParaRPr kumimoji="1" lang="en-US" altLang="ja-JP" dirty="0"/>
          </a:p>
          <a:p>
            <a:pPr marL="457200" lvl="1" indent="0">
              <a:buNone/>
            </a:pPr>
            <a:endParaRPr kumimoji="1" lang="en-US" altLang="ja-JP" dirty="0"/>
          </a:p>
        </p:txBody>
      </p:sp>
      <p:grpSp>
        <p:nvGrpSpPr>
          <p:cNvPr id="4" name="グループ化 3">
            <a:extLst>
              <a:ext uri="{FF2B5EF4-FFF2-40B4-BE49-F238E27FC236}">
                <a16:creationId xmlns:a16="http://schemas.microsoft.com/office/drawing/2014/main" id="{7938FB9E-8E66-494F-90E6-BF2ABBCFF667}"/>
              </a:ext>
            </a:extLst>
          </p:cNvPr>
          <p:cNvGrpSpPr/>
          <p:nvPr/>
        </p:nvGrpSpPr>
        <p:grpSpPr>
          <a:xfrm>
            <a:off x="395536" y="3441394"/>
            <a:ext cx="7886700" cy="3072007"/>
            <a:chOff x="8094328" y="23755955"/>
            <a:chExt cx="8658140" cy="4149771"/>
          </a:xfrm>
        </p:grpSpPr>
        <p:cxnSp>
          <p:nvCxnSpPr>
            <p:cNvPr id="5" name="カギ線コネクタ 4">
              <a:extLst>
                <a:ext uri="{FF2B5EF4-FFF2-40B4-BE49-F238E27FC236}">
                  <a16:creationId xmlns:a16="http://schemas.microsoft.com/office/drawing/2014/main" id="{07D18473-C3FC-A540-92A6-BA6A1D245167}"/>
                </a:ext>
              </a:extLst>
            </p:cNvPr>
            <p:cNvCxnSpPr>
              <a:cxnSpLocks/>
            </p:cNvCxnSpPr>
            <p:nvPr/>
          </p:nvCxnSpPr>
          <p:spPr>
            <a:xfrm flipV="1">
              <a:off x="10169585" y="24888402"/>
              <a:ext cx="1589592" cy="880277"/>
            </a:xfrm>
            <a:prstGeom prst="bentConnector3">
              <a:avLst>
                <a:gd name="adj1" fmla="val 50000"/>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カギ線コネクタ 5">
              <a:extLst>
                <a:ext uri="{FF2B5EF4-FFF2-40B4-BE49-F238E27FC236}">
                  <a16:creationId xmlns:a16="http://schemas.microsoft.com/office/drawing/2014/main" id="{3B91E617-9E38-1B4F-A51A-C67C5235338E}"/>
                </a:ext>
              </a:extLst>
            </p:cNvPr>
            <p:cNvCxnSpPr>
              <a:cxnSpLocks/>
            </p:cNvCxnSpPr>
            <p:nvPr/>
          </p:nvCxnSpPr>
          <p:spPr>
            <a:xfrm>
              <a:off x="11719420" y="24888402"/>
              <a:ext cx="1924666" cy="879493"/>
            </a:xfrm>
            <a:prstGeom prst="bentConnector3">
              <a:avLst>
                <a:gd name="adj1" fmla="val 5884"/>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カギ線コネクタ 6">
              <a:extLst>
                <a:ext uri="{FF2B5EF4-FFF2-40B4-BE49-F238E27FC236}">
                  <a16:creationId xmlns:a16="http://schemas.microsoft.com/office/drawing/2014/main" id="{DF6FC8E7-F3C7-9346-AAB0-1FAB80CC437D}"/>
                </a:ext>
              </a:extLst>
            </p:cNvPr>
            <p:cNvCxnSpPr>
              <a:cxnSpLocks/>
            </p:cNvCxnSpPr>
            <p:nvPr/>
          </p:nvCxnSpPr>
          <p:spPr>
            <a:xfrm flipV="1">
              <a:off x="12674116" y="24906463"/>
              <a:ext cx="1823382" cy="878104"/>
            </a:xfrm>
            <a:prstGeom prst="bentConnector3">
              <a:avLst>
                <a:gd name="adj1" fmla="val 54776"/>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カギ線コネクタ 7">
              <a:extLst>
                <a:ext uri="{FF2B5EF4-FFF2-40B4-BE49-F238E27FC236}">
                  <a16:creationId xmlns:a16="http://schemas.microsoft.com/office/drawing/2014/main" id="{23041B6C-478D-C24E-971E-06355DEA4533}"/>
                </a:ext>
              </a:extLst>
            </p:cNvPr>
            <p:cNvCxnSpPr>
              <a:cxnSpLocks/>
            </p:cNvCxnSpPr>
            <p:nvPr/>
          </p:nvCxnSpPr>
          <p:spPr>
            <a:xfrm>
              <a:off x="14422640" y="24938398"/>
              <a:ext cx="2329826" cy="843503"/>
            </a:xfrm>
            <a:prstGeom prst="bentConnector3">
              <a:avLst>
                <a:gd name="adj1" fmla="val 4211"/>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テキスト ボックス 8">
              <a:extLst>
                <a:ext uri="{FF2B5EF4-FFF2-40B4-BE49-F238E27FC236}">
                  <a16:creationId xmlns:a16="http://schemas.microsoft.com/office/drawing/2014/main" id="{7A023558-3BC1-AE4C-AAF5-4529F82182E3}"/>
                </a:ext>
              </a:extLst>
            </p:cNvPr>
            <p:cNvSpPr txBox="1"/>
            <p:nvPr/>
          </p:nvSpPr>
          <p:spPr>
            <a:xfrm>
              <a:off x="8100954" y="25152171"/>
              <a:ext cx="1892138" cy="540482"/>
            </a:xfrm>
            <a:prstGeom prst="rect">
              <a:avLst/>
            </a:prstGeom>
            <a:noFill/>
          </p:spPr>
          <p:txBody>
            <a:bodyPr wrap="none" rtlCol="0">
              <a:spAutoFit/>
            </a:bodyPr>
            <a:lstStyle/>
            <a:p>
              <a:r>
                <a:rPr kumimoji="1" lang="en-US" altLang="ja-JP" sz="2000" dirty="0">
                  <a:latin typeface="Hiragino Maru Gothic Pro W4" panose="020F0400000000000000" pitchFamily="34" charset="-128"/>
                  <a:ea typeface="Hiragino Maru Gothic Pro W4" panose="020F0400000000000000" pitchFamily="34" charset="-128"/>
                </a:rPr>
                <a:t>duty</a:t>
              </a:r>
              <a:r>
                <a:rPr kumimoji="1" lang="ja-JP" altLang="en-US" sz="2000">
                  <a:latin typeface="Hiragino Maru Gothic Pro W4" panose="020F0400000000000000" pitchFamily="34" charset="-128"/>
                  <a:ea typeface="Hiragino Maru Gothic Pro W4" panose="020F0400000000000000" pitchFamily="34" charset="-128"/>
                </a:rPr>
                <a:t>比</a:t>
              </a:r>
              <a:r>
                <a:rPr kumimoji="1" lang="en-US" altLang="ja-JP" sz="2000" dirty="0">
                  <a:latin typeface="Hiragino Maru Gothic Pro W4" panose="020F0400000000000000" pitchFamily="34" charset="-128"/>
                  <a:ea typeface="Hiragino Maru Gothic Pro W4" panose="020F0400000000000000" pitchFamily="34" charset="-128"/>
                </a:rPr>
                <a:t>: 25%</a:t>
              </a:r>
              <a:endParaRPr kumimoji="1" lang="ja-JP" altLang="en-US" sz="2000">
                <a:latin typeface="Hiragino Maru Gothic Pro W4" panose="020F0400000000000000" pitchFamily="34" charset="-128"/>
                <a:ea typeface="Hiragino Maru Gothic Pro W4" panose="020F0400000000000000" pitchFamily="34" charset="-128"/>
              </a:endParaRPr>
            </a:p>
          </p:txBody>
        </p:sp>
        <p:sp>
          <p:nvSpPr>
            <p:cNvPr id="10" name="テキスト ボックス 9">
              <a:extLst>
                <a:ext uri="{FF2B5EF4-FFF2-40B4-BE49-F238E27FC236}">
                  <a16:creationId xmlns:a16="http://schemas.microsoft.com/office/drawing/2014/main" id="{FAC569BB-4952-DC4A-8327-B55662B57B2E}"/>
                </a:ext>
              </a:extLst>
            </p:cNvPr>
            <p:cNvSpPr txBox="1"/>
            <p:nvPr/>
          </p:nvSpPr>
          <p:spPr>
            <a:xfrm>
              <a:off x="10987830" y="24097709"/>
              <a:ext cx="745717" cy="400110"/>
            </a:xfrm>
            <a:prstGeom prst="rect">
              <a:avLst/>
            </a:prstGeom>
            <a:noFill/>
          </p:spPr>
          <p:txBody>
            <a:bodyPr wrap="none" rtlCol="0">
              <a:spAutoFit/>
            </a:bodyPr>
            <a:lstStyle/>
            <a:p>
              <a:r>
                <a:rPr kumimoji="1" lang="en-US" altLang="ja-JP" sz="2000" dirty="0">
                  <a:latin typeface="Hiragino Maru Gothic Pro W4" panose="020F0400000000000000" pitchFamily="34" charset="-128"/>
                  <a:ea typeface="Hiragino Maru Gothic Pro W4" panose="020F0400000000000000" pitchFamily="34" charset="-128"/>
                </a:rPr>
                <a:t>25%</a:t>
              </a:r>
              <a:endParaRPr kumimoji="1" lang="ja-JP" altLang="en-US" sz="2000">
                <a:latin typeface="Hiragino Maru Gothic Pro W4" panose="020F0400000000000000" pitchFamily="34" charset="-128"/>
                <a:ea typeface="Hiragino Maru Gothic Pro W4" panose="020F0400000000000000" pitchFamily="34" charset="-128"/>
              </a:endParaRPr>
            </a:p>
          </p:txBody>
        </p:sp>
        <p:cxnSp>
          <p:nvCxnSpPr>
            <p:cNvPr id="11" name="直線コネクタ 10">
              <a:extLst>
                <a:ext uri="{FF2B5EF4-FFF2-40B4-BE49-F238E27FC236}">
                  <a16:creationId xmlns:a16="http://schemas.microsoft.com/office/drawing/2014/main" id="{1227F7A3-2CEF-CA4C-9C89-31E1F3028E1D}"/>
                </a:ext>
              </a:extLst>
            </p:cNvPr>
            <p:cNvCxnSpPr>
              <a:cxnSpLocks/>
            </p:cNvCxnSpPr>
            <p:nvPr/>
          </p:nvCxnSpPr>
          <p:spPr>
            <a:xfrm>
              <a:off x="11014076" y="24307135"/>
              <a:ext cx="0" cy="579958"/>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049553EE-FDFC-BA49-A38A-AB85C5565871}"/>
                </a:ext>
              </a:extLst>
            </p:cNvPr>
            <p:cNvCxnSpPr>
              <a:cxnSpLocks/>
            </p:cNvCxnSpPr>
            <p:nvPr/>
          </p:nvCxnSpPr>
          <p:spPr>
            <a:xfrm>
              <a:off x="11782033" y="24307135"/>
              <a:ext cx="0" cy="579958"/>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3" name="直線コネクタ 12">
              <a:extLst>
                <a:ext uri="{FF2B5EF4-FFF2-40B4-BE49-F238E27FC236}">
                  <a16:creationId xmlns:a16="http://schemas.microsoft.com/office/drawing/2014/main" id="{0F614397-B553-6F41-ADA3-C122157D5541}"/>
                </a:ext>
              </a:extLst>
            </p:cNvPr>
            <p:cNvCxnSpPr>
              <a:cxnSpLocks/>
            </p:cNvCxnSpPr>
            <p:nvPr/>
          </p:nvCxnSpPr>
          <p:spPr>
            <a:xfrm>
              <a:off x="13644086" y="25799839"/>
              <a:ext cx="0" cy="422277"/>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EFD783ED-1BBE-A240-B9E2-67DDCB413215}"/>
                </a:ext>
              </a:extLst>
            </p:cNvPr>
            <p:cNvCxnSpPr>
              <a:cxnSpLocks/>
            </p:cNvCxnSpPr>
            <p:nvPr/>
          </p:nvCxnSpPr>
          <p:spPr>
            <a:xfrm flipH="1">
              <a:off x="10950673" y="25799839"/>
              <a:ext cx="13482" cy="402303"/>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5" name="直線矢印コネクタ 14">
              <a:extLst>
                <a:ext uri="{FF2B5EF4-FFF2-40B4-BE49-F238E27FC236}">
                  <a16:creationId xmlns:a16="http://schemas.microsoft.com/office/drawing/2014/main" id="{1F8967EF-2DD3-1449-A043-2707B6A4B060}"/>
                </a:ext>
              </a:extLst>
            </p:cNvPr>
            <p:cNvCxnSpPr>
              <a:cxnSpLocks/>
            </p:cNvCxnSpPr>
            <p:nvPr/>
          </p:nvCxnSpPr>
          <p:spPr>
            <a:xfrm flipH="1">
              <a:off x="11014076" y="24657186"/>
              <a:ext cx="658753"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6" name="直線矢印コネクタ 15">
              <a:extLst>
                <a:ext uri="{FF2B5EF4-FFF2-40B4-BE49-F238E27FC236}">
                  <a16:creationId xmlns:a16="http://schemas.microsoft.com/office/drawing/2014/main" id="{FDC79D3D-C83D-FC43-98F7-3CFCA0361EBD}"/>
                </a:ext>
              </a:extLst>
            </p:cNvPr>
            <p:cNvCxnSpPr>
              <a:cxnSpLocks/>
            </p:cNvCxnSpPr>
            <p:nvPr/>
          </p:nvCxnSpPr>
          <p:spPr>
            <a:xfrm>
              <a:off x="11301188" y="24657186"/>
              <a:ext cx="457989"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7" name="直線矢印コネクタ 16">
              <a:extLst>
                <a:ext uri="{FF2B5EF4-FFF2-40B4-BE49-F238E27FC236}">
                  <a16:creationId xmlns:a16="http://schemas.microsoft.com/office/drawing/2014/main" id="{CE46F46C-1CAF-F443-B332-16A8EFA8C253}"/>
                </a:ext>
              </a:extLst>
            </p:cNvPr>
            <p:cNvCxnSpPr>
              <a:cxnSpLocks/>
            </p:cNvCxnSpPr>
            <p:nvPr/>
          </p:nvCxnSpPr>
          <p:spPr>
            <a:xfrm flipH="1">
              <a:off x="11003908" y="25997812"/>
              <a:ext cx="986816"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8" name="直線矢印コネクタ 17">
              <a:extLst>
                <a:ext uri="{FF2B5EF4-FFF2-40B4-BE49-F238E27FC236}">
                  <a16:creationId xmlns:a16="http://schemas.microsoft.com/office/drawing/2014/main" id="{1EA74468-B546-0349-924D-542BD14FECD5}"/>
                </a:ext>
              </a:extLst>
            </p:cNvPr>
            <p:cNvCxnSpPr>
              <a:cxnSpLocks/>
            </p:cNvCxnSpPr>
            <p:nvPr/>
          </p:nvCxnSpPr>
          <p:spPr>
            <a:xfrm>
              <a:off x="11530182" y="25996386"/>
              <a:ext cx="2089782" cy="1"/>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19" name="テキスト ボックス 18">
              <a:extLst>
                <a:ext uri="{FF2B5EF4-FFF2-40B4-BE49-F238E27FC236}">
                  <a16:creationId xmlns:a16="http://schemas.microsoft.com/office/drawing/2014/main" id="{9DF60D4F-CCA1-5143-A303-13AADB70CCFC}"/>
                </a:ext>
              </a:extLst>
            </p:cNvPr>
            <p:cNvSpPr txBox="1"/>
            <p:nvPr/>
          </p:nvSpPr>
          <p:spPr>
            <a:xfrm>
              <a:off x="12145500" y="26079254"/>
              <a:ext cx="697626" cy="400110"/>
            </a:xfrm>
            <a:prstGeom prst="rect">
              <a:avLst/>
            </a:prstGeom>
            <a:noFill/>
          </p:spPr>
          <p:txBody>
            <a:bodyPr wrap="none" rtlCol="0">
              <a:spAutoFit/>
            </a:bodyPr>
            <a:lstStyle/>
            <a:p>
              <a:r>
                <a:rPr kumimoji="1" lang="ja-JP" altLang="en-US" sz="2000">
                  <a:latin typeface="Hiragino Maru Gothic Pro W4" panose="020F0400000000000000" pitchFamily="34" charset="-128"/>
                  <a:ea typeface="Hiragino Maru Gothic Pro W4" panose="020F0400000000000000" pitchFamily="34" charset="-128"/>
                </a:rPr>
                <a:t>周期</a:t>
              </a:r>
            </a:p>
          </p:txBody>
        </p:sp>
        <p:sp>
          <p:nvSpPr>
            <p:cNvPr id="20" name="テキスト ボックス 19">
              <a:extLst>
                <a:ext uri="{FF2B5EF4-FFF2-40B4-BE49-F238E27FC236}">
                  <a16:creationId xmlns:a16="http://schemas.microsoft.com/office/drawing/2014/main" id="{88214E7F-A81E-1340-BC55-4A8D6F24AD97}"/>
                </a:ext>
              </a:extLst>
            </p:cNvPr>
            <p:cNvSpPr txBox="1"/>
            <p:nvPr/>
          </p:nvSpPr>
          <p:spPr>
            <a:xfrm>
              <a:off x="10805382" y="23755955"/>
              <a:ext cx="1210588" cy="400110"/>
            </a:xfrm>
            <a:prstGeom prst="rect">
              <a:avLst/>
            </a:prstGeom>
            <a:noFill/>
          </p:spPr>
          <p:txBody>
            <a:bodyPr wrap="none" rtlCol="0">
              <a:spAutoFit/>
            </a:bodyPr>
            <a:lstStyle/>
            <a:p>
              <a:r>
                <a:rPr kumimoji="1" lang="ja-JP" altLang="en-US" sz="2000">
                  <a:latin typeface="Hiragino Maru Gothic Pro W4" panose="020F0400000000000000" pitchFamily="34" charset="-128"/>
                  <a:ea typeface="Hiragino Maru Gothic Pro W4" panose="020F0400000000000000" pitchFamily="34" charset="-128"/>
                </a:rPr>
                <a:t>パルス幅</a:t>
              </a:r>
            </a:p>
          </p:txBody>
        </p:sp>
        <p:sp>
          <p:nvSpPr>
            <p:cNvPr id="21" name="テキスト ボックス 20">
              <a:extLst>
                <a:ext uri="{FF2B5EF4-FFF2-40B4-BE49-F238E27FC236}">
                  <a16:creationId xmlns:a16="http://schemas.microsoft.com/office/drawing/2014/main" id="{4D447E3B-07C3-7145-AE38-0B3DB964C7BE}"/>
                </a:ext>
              </a:extLst>
            </p:cNvPr>
            <p:cNvSpPr txBox="1"/>
            <p:nvPr/>
          </p:nvSpPr>
          <p:spPr>
            <a:xfrm>
              <a:off x="9523957" y="24262104"/>
              <a:ext cx="697627" cy="400110"/>
            </a:xfrm>
            <a:prstGeom prst="rect">
              <a:avLst/>
            </a:prstGeom>
            <a:noFill/>
          </p:spPr>
          <p:txBody>
            <a:bodyPr wrap="none" rtlCol="0">
              <a:spAutoFit/>
            </a:bodyPr>
            <a:lstStyle/>
            <a:p>
              <a:r>
                <a:rPr kumimoji="1" lang="ja-JP" altLang="en-US" sz="2000">
                  <a:latin typeface="Hiragino Maru Gothic Pro W4" panose="020F0400000000000000" pitchFamily="34" charset="-128"/>
                  <a:ea typeface="Hiragino Maru Gothic Pro W4" panose="020F0400000000000000" pitchFamily="34" charset="-128"/>
                </a:rPr>
                <a:t>電圧</a:t>
              </a:r>
            </a:p>
          </p:txBody>
        </p:sp>
        <p:sp>
          <p:nvSpPr>
            <p:cNvPr id="22" name="テキスト ボックス 21">
              <a:extLst>
                <a:ext uri="{FF2B5EF4-FFF2-40B4-BE49-F238E27FC236}">
                  <a16:creationId xmlns:a16="http://schemas.microsoft.com/office/drawing/2014/main" id="{BB20E999-0F84-2A45-BB22-50F2A58A5C1D}"/>
                </a:ext>
              </a:extLst>
            </p:cNvPr>
            <p:cNvSpPr txBox="1"/>
            <p:nvPr/>
          </p:nvSpPr>
          <p:spPr>
            <a:xfrm>
              <a:off x="9499442" y="25599784"/>
              <a:ext cx="707245" cy="400110"/>
            </a:xfrm>
            <a:prstGeom prst="rect">
              <a:avLst/>
            </a:prstGeom>
            <a:noFill/>
          </p:spPr>
          <p:txBody>
            <a:bodyPr wrap="none" rtlCol="0">
              <a:spAutoFit/>
            </a:bodyPr>
            <a:lstStyle/>
            <a:p>
              <a:r>
                <a:rPr kumimoji="1" lang="en-US" altLang="ja-JP" sz="2000" dirty="0">
                  <a:latin typeface="Hiragino Maru Gothic Pro W4" panose="020F0400000000000000" pitchFamily="34" charset="-128"/>
                  <a:ea typeface="Hiragino Maru Gothic Pro W4" panose="020F0400000000000000" pitchFamily="34" charset="-128"/>
                </a:rPr>
                <a:t>Low</a:t>
              </a:r>
              <a:endParaRPr kumimoji="1" lang="ja-JP" altLang="en-US" sz="2000">
                <a:latin typeface="Hiragino Maru Gothic Pro W4" panose="020F0400000000000000" pitchFamily="34" charset="-128"/>
                <a:ea typeface="Hiragino Maru Gothic Pro W4" panose="020F0400000000000000" pitchFamily="34" charset="-128"/>
              </a:endParaRPr>
            </a:p>
          </p:txBody>
        </p:sp>
        <p:sp>
          <p:nvSpPr>
            <p:cNvPr id="23" name="テキスト ボックス 22">
              <a:extLst>
                <a:ext uri="{FF2B5EF4-FFF2-40B4-BE49-F238E27FC236}">
                  <a16:creationId xmlns:a16="http://schemas.microsoft.com/office/drawing/2014/main" id="{B97B423B-A668-6B4D-81CF-7266C9A88AFE}"/>
                </a:ext>
              </a:extLst>
            </p:cNvPr>
            <p:cNvSpPr txBox="1"/>
            <p:nvPr/>
          </p:nvSpPr>
          <p:spPr>
            <a:xfrm>
              <a:off x="9496223" y="24686225"/>
              <a:ext cx="760144" cy="400110"/>
            </a:xfrm>
            <a:prstGeom prst="rect">
              <a:avLst/>
            </a:prstGeom>
            <a:noFill/>
          </p:spPr>
          <p:txBody>
            <a:bodyPr wrap="none" rtlCol="0">
              <a:spAutoFit/>
            </a:bodyPr>
            <a:lstStyle/>
            <a:p>
              <a:r>
                <a:rPr kumimoji="1" lang="en-US" altLang="ja-JP" sz="2000" dirty="0">
                  <a:latin typeface="Hiragino Maru Gothic Pro W4" panose="020F0400000000000000" pitchFamily="34" charset="-128"/>
                  <a:ea typeface="Hiragino Maru Gothic Pro W4" panose="020F0400000000000000" pitchFamily="34" charset="-128"/>
                </a:rPr>
                <a:t>High</a:t>
              </a:r>
              <a:endParaRPr kumimoji="1" lang="ja-JP" altLang="en-US" sz="2000">
                <a:latin typeface="Hiragino Maru Gothic Pro W4" panose="020F0400000000000000" pitchFamily="34" charset="-128"/>
                <a:ea typeface="Hiragino Maru Gothic Pro W4" panose="020F0400000000000000" pitchFamily="34" charset="-128"/>
              </a:endParaRPr>
            </a:p>
          </p:txBody>
        </p:sp>
        <p:cxnSp>
          <p:nvCxnSpPr>
            <p:cNvPr id="24" name="直線コネクタ 23">
              <a:extLst>
                <a:ext uri="{FF2B5EF4-FFF2-40B4-BE49-F238E27FC236}">
                  <a16:creationId xmlns:a16="http://schemas.microsoft.com/office/drawing/2014/main" id="{928AC43B-0894-3140-81B7-054AA9935EBF}"/>
                </a:ext>
              </a:extLst>
            </p:cNvPr>
            <p:cNvCxnSpPr>
              <a:cxnSpLocks/>
            </p:cNvCxnSpPr>
            <p:nvPr/>
          </p:nvCxnSpPr>
          <p:spPr>
            <a:xfrm>
              <a:off x="10160389" y="25520601"/>
              <a:ext cx="6592079" cy="0"/>
            </a:xfrm>
            <a:prstGeom prst="line">
              <a:avLst/>
            </a:prstGeom>
            <a:ln w="38100">
              <a:solidFill>
                <a:srgbClr val="FA9809"/>
              </a:solidFill>
            </a:ln>
          </p:spPr>
          <p:style>
            <a:lnRef idx="1">
              <a:schemeClr val="accent1"/>
            </a:lnRef>
            <a:fillRef idx="0">
              <a:schemeClr val="accent1"/>
            </a:fillRef>
            <a:effectRef idx="0">
              <a:schemeClr val="accent1"/>
            </a:effectRef>
            <a:fontRef idx="minor">
              <a:schemeClr val="tx1"/>
            </a:fontRef>
          </p:style>
        </p:cxnSp>
        <p:sp>
          <p:nvSpPr>
            <p:cNvPr id="25" name="テキスト ボックス 24">
              <a:extLst>
                <a:ext uri="{FF2B5EF4-FFF2-40B4-BE49-F238E27FC236}">
                  <a16:creationId xmlns:a16="http://schemas.microsoft.com/office/drawing/2014/main" id="{AFD14EC5-6992-3541-B7D7-2AEBD641F227}"/>
                </a:ext>
              </a:extLst>
            </p:cNvPr>
            <p:cNvSpPr txBox="1"/>
            <p:nvPr/>
          </p:nvSpPr>
          <p:spPr>
            <a:xfrm>
              <a:off x="14829765" y="24942453"/>
              <a:ext cx="1790718" cy="400110"/>
            </a:xfrm>
            <a:prstGeom prst="rect">
              <a:avLst/>
            </a:prstGeom>
            <a:noFill/>
          </p:spPr>
          <p:txBody>
            <a:bodyPr wrap="square" rtlCol="0">
              <a:spAutoFit/>
            </a:bodyPr>
            <a:lstStyle/>
            <a:p>
              <a:r>
                <a:rPr kumimoji="1" lang="ja-JP" altLang="en-US" sz="2000">
                  <a:latin typeface="Hiragino Maru Gothic Pro W4" panose="020F0400000000000000" pitchFamily="34" charset="-128"/>
                  <a:ea typeface="Hiragino Maru Gothic Pro W4" panose="020F0400000000000000" pitchFamily="34" charset="-128"/>
                </a:rPr>
                <a:t>実効電圧</a:t>
              </a:r>
              <a:endParaRPr kumimoji="1" lang="en-US" altLang="ja-JP" sz="2000" dirty="0">
                <a:latin typeface="Hiragino Maru Gothic Pro W4" panose="020F0400000000000000" pitchFamily="34" charset="-128"/>
                <a:ea typeface="Hiragino Maru Gothic Pro W4" panose="020F0400000000000000" pitchFamily="34" charset="-128"/>
              </a:endParaRPr>
            </a:p>
          </p:txBody>
        </p:sp>
        <p:sp>
          <p:nvSpPr>
            <p:cNvPr id="26" name="テキスト ボックス 25">
              <a:extLst>
                <a:ext uri="{FF2B5EF4-FFF2-40B4-BE49-F238E27FC236}">
                  <a16:creationId xmlns:a16="http://schemas.microsoft.com/office/drawing/2014/main" id="{0268F1DF-25A4-1E47-BFA4-47C5F38069F1}"/>
                </a:ext>
              </a:extLst>
            </p:cNvPr>
            <p:cNvSpPr txBox="1"/>
            <p:nvPr/>
          </p:nvSpPr>
          <p:spPr>
            <a:xfrm>
              <a:off x="8094328" y="27128893"/>
              <a:ext cx="2162039" cy="540482"/>
            </a:xfrm>
            <a:prstGeom prst="rect">
              <a:avLst/>
            </a:prstGeom>
            <a:noFill/>
          </p:spPr>
          <p:txBody>
            <a:bodyPr wrap="square" rtlCol="0">
              <a:spAutoFit/>
            </a:bodyPr>
            <a:lstStyle/>
            <a:p>
              <a:r>
                <a:rPr kumimoji="1" lang="en-US" altLang="ja-JP" sz="2000" dirty="0">
                  <a:latin typeface="Hiragino Maru Gothic Pro W4" panose="020F0400000000000000" pitchFamily="34" charset="-128"/>
                  <a:ea typeface="Hiragino Maru Gothic Pro W4" panose="020F0400000000000000" pitchFamily="34" charset="-128"/>
                </a:rPr>
                <a:t>duty</a:t>
              </a:r>
              <a:r>
                <a:rPr kumimoji="1" lang="ja-JP" altLang="en-US" sz="2000">
                  <a:latin typeface="Hiragino Maru Gothic Pro W4" panose="020F0400000000000000" pitchFamily="34" charset="-128"/>
                  <a:ea typeface="Hiragino Maru Gothic Pro W4" panose="020F0400000000000000" pitchFamily="34" charset="-128"/>
                </a:rPr>
                <a:t>比</a:t>
              </a:r>
              <a:r>
                <a:rPr kumimoji="1" lang="en-US" altLang="ja-JP" sz="2000" dirty="0">
                  <a:latin typeface="Hiragino Maru Gothic Pro W4" panose="020F0400000000000000" pitchFamily="34" charset="-128"/>
                  <a:ea typeface="Hiragino Maru Gothic Pro W4" panose="020F0400000000000000" pitchFamily="34" charset="-128"/>
                </a:rPr>
                <a:t>: 50%</a:t>
              </a:r>
              <a:endParaRPr kumimoji="1" lang="ja-JP" altLang="en-US" sz="2000">
                <a:latin typeface="Hiragino Maru Gothic Pro W4" panose="020F0400000000000000" pitchFamily="34" charset="-128"/>
                <a:ea typeface="Hiragino Maru Gothic Pro W4" panose="020F0400000000000000" pitchFamily="34" charset="-128"/>
              </a:endParaRPr>
            </a:p>
          </p:txBody>
        </p:sp>
        <p:sp>
          <p:nvSpPr>
            <p:cNvPr id="27" name="テキスト ボックス 26">
              <a:extLst>
                <a:ext uri="{FF2B5EF4-FFF2-40B4-BE49-F238E27FC236}">
                  <a16:creationId xmlns:a16="http://schemas.microsoft.com/office/drawing/2014/main" id="{650D026E-0F56-1446-A9CC-BCE767D95432}"/>
                </a:ext>
              </a:extLst>
            </p:cNvPr>
            <p:cNvSpPr txBox="1"/>
            <p:nvPr/>
          </p:nvSpPr>
          <p:spPr>
            <a:xfrm>
              <a:off x="10934586" y="26260932"/>
              <a:ext cx="745717" cy="400110"/>
            </a:xfrm>
            <a:prstGeom prst="rect">
              <a:avLst/>
            </a:prstGeom>
            <a:noFill/>
          </p:spPr>
          <p:txBody>
            <a:bodyPr wrap="none" rtlCol="0">
              <a:spAutoFit/>
            </a:bodyPr>
            <a:lstStyle/>
            <a:p>
              <a:r>
                <a:rPr kumimoji="1" lang="en-US" altLang="ja-JP" sz="2000" dirty="0">
                  <a:latin typeface="Hiragino Maru Gothic Pro W4" panose="020F0400000000000000" pitchFamily="34" charset="-128"/>
                  <a:ea typeface="Hiragino Maru Gothic Pro W4" panose="020F0400000000000000" pitchFamily="34" charset="-128"/>
                </a:rPr>
                <a:t>50%</a:t>
              </a:r>
              <a:endParaRPr kumimoji="1" lang="ja-JP" altLang="en-US" sz="2000">
                <a:latin typeface="Hiragino Maru Gothic Pro W4" panose="020F0400000000000000" pitchFamily="34" charset="-128"/>
                <a:ea typeface="Hiragino Maru Gothic Pro W4" panose="020F0400000000000000" pitchFamily="34" charset="-128"/>
              </a:endParaRPr>
            </a:p>
          </p:txBody>
        </p:sp>
        <p:cxnSp>
          <p:nvCxnSpPr>
            <p:cNvPr id="34" name="カギ線コネクタ 33">
              <a:extLst>
                <a:ext uri="{FF2B5EF4-FFF2-40B4-BE49-F238E27FC236}">
                  <a16:creationId xmlns:a16="http://schemas.microsoft.com/office/drawing/2014/main" id="{284D7A2B-852B-5145-8967-FE65F54F5CAE}"/>
                </a:ext>
              </a:extLst>
            </p:cNvPr>
            <p:cNvCxnSpPr>
              <a:cxnSpLocks/>
            </p:cNvCxnSpPr>
            <p:nvPr/>
          </p:nvCxnSpPr>
          <p:spPr>
            <a:xfrm flipV="1">
              <a:off x="10156387" y="27025449"/>
              <a:ext cx="1589592" cy="880277"/>
            </a:xfrm>
            <a:prstGeom prst="bentConnector3">
              <a:avLst>
                <a:gd name="adj1" fmla="val 50000"/>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カギ線コネクタ 34">
              <a:extLst>
                <a:ext uri="{FF2B5EF4-FFF2-40B4-BE49-F238E27FC236}">
                  <a16:creationId xmlns:a16="http://schemas.microsoft.com/office/drawing/2014/main" id="{149433CD-7235-594D-8520-D7603FFA0C57}"/>
                </a:ext>
              </a:extLst>
            </p:cNvPr>
            <p:cNvCxnSpPr>
              <a:cxnSpLocks/>
            </p:cNvCxnSpPr>
            <p:nvPr/>
          </p:nvCxnSpPr>
          <p:spPr>
            <a:xfrm>
              <a:off x="11706222" y="27025449"/>
              <a:ext cx="1924666" cy="879493"/>
            </a:xfrm>
            <a:prstGeom prst="bentConnector3">
              <a:avLst>
                <a:gd name="adj1" fmla="val 3206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カギ線コネクタ 35">
              <a:extLst>
                <a:ext uri="{FF2B5EF4-FFF2-40B4-BE49-F238E27FC236}">
                  <a16:creationId xmlns:a16="http://schemas.microsoft.com/office/drawing/2014/main" id="{C051B4EB-D682-6643-A276-5FD21D2D0579}"/>
                </a:ext>
              </a:extLst>
            </p:cNvPr>
            <p:cNvCxnSpPr>
              <a:cxnSpLocks/>
            </p:cNvCxnSpPr>
            <p:nvPr/>
          </p:nvCxnSpPr>
          <p:spPr>
            <a:xfrm flipV="1">
              <a:off x="12616936" y="27024140"/>
              <a:ext cx="1823382" cy="878104"/>
            </a:xfrm>
            <a:prstGeom prst="bentConnector3">
              <a:avLst>
                <a:gd name="adj1" fmla="val 54776"/>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カギ線コネクタ 36">
              <a:extLst>
                <a:ext uri="{FF2B5EF4-FFF2-40B4-BE49-F238E27FC236}">
                  <a16:creationId xmlns:a16="http://schemas.microsoft.com/office/drawing/2014/main" id="{E48FCDA9-BC71-8945-A39E-670023088B9D}"/>
                </a:ext>
              </a:extLst>
            </p:cNvPr>
            <p:cNvCxnSpPr>
              <a:cxnSpLocks/>
            </p:cNvCxnSpPr>
            <p:nvPr/>
          </p:nvCxnSpPr>
          <p:spPr>
            <a:xfrm>
              <a:off x="14409442" y="27024140"/>
              <a:ext cx="2329828" cy="843503"/>
            </a:xfrm>
            <a:prstGeom prst="bentConnector3">
              <a:avLst>
                <a:gd name="adj1" fmla="val 31444"/>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直線コネクタ 37">
              <a:extLst>
                <a:ext uri="{FF2B5EF4-FFF2-40B4-BE49-F238E27FC236}">
                  <a16:creationId xmlns:a16="http://schemas.microsoft.com/office/drawing/2014/main" id="{924AD1CC-FA7D-0343-AAAD-A02CB6C0F359}"/>
                </a:ext>
              </a:extLst>
            </p:cNvPr>
            <p:cNvCxnSpPr>
              <a:cxnSpLocks/>
            </p:cNvCxnSpPr>
            <p:nvPr/>
          </p:nvCxnSpPr>
          <p:spPr>
            <a:xfrm>
              <a:off x="10130044" y="27529002"/>
              <a:ext cx="6592079" cy="0"/>
            </a:xfrm>
            <a:prstGeom prst="line">
              <a:avLst/>
            </a:prstGeom>
            <a:ln w="38100">
              <a:solidFill>
                <a:srgbClr val="FA9809"/>
              </a:solidFill>
            </a:ln>
          </p:spPr>
          <p:style>
            <a:lnRef idx="1">
              <a:schemeClr val="accent1"/>
            </a:lnRef>
            <a:fillRef idx="0">
              <a:schemeClr val="accent1"/>
            </a:fillRef>
            <a:effectRef idx="0">
              <a:schemeClr val="accent1"/>
            </a:effectRef>
            <a:fontRef idx="minor">
              <a:schemeClr val="tx1"/>
            </a:fontRef>
          </p:style>
        </p:cxnSp>
        <p:cxnSp>
          <p:nvCxnSpPr>
            <p:cNvPr id="44" name="直線コネクタ 43">
              <a:extLst>
                <a:ext uri="{FF2B5EF4-FFF2-40B4-BE49-F238E27FC236}">
                  <a16:creationId xmlns:a16="http://schemas.microsoft.com/office/drawing/2014/main" id="{CB4AFE0F-6E5E-F14B-BD4A-98D769C265FE}"/>
                </a:ext>
              </a:extLst>
            </p:cNvPr>
            <p:cNvCxnSpPr>
              <a:cxnSpLocks/>
            </p:cNvCxnSpPr>
            <p:nvPr/>
          </p:nvCxnSpPr>
          <p:spPr>
            <a:xfrm>
              <a:off x="10988915" y="26443139"/>
              <a:ext cx="0" cy="579958"/>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45" name="直線コネクタ 44">
              <a:extLst>
                <a:ext uri="{FF2B5EF4-FFF2-40B4-BE49-F238E27FC236}">
                  <a16:creationId xmlns:a16="http://schemas.microsoft.com/office/drawing/2014/main" id="{2CDAAA29-81A4-CE44-8B93-39FCDBB72853}"/>
                </a:ext>
              </a:extLst>
            </p:cNvPr>
            <p:cNvCxnSpPr>
              <a:cxnSpLocks/>
            </p:cNvCxnSpPr>
            <p:nvPr/>
          </p:nvCxnSpPr>
          <p:spPr>
            <a:xfrm>
              <a:off x="12296299" y="26443139"/>
              <a:ext cx="0" cy="579958"/>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46" name="直線矢印コネクタ 45">
              <a:extLst>
                <a:ext uri="{FF2B5EF4-FFF2-40B4-BE49-F238E27FC236}">
                  <a16:creationId xmlns:a16="http://schemas.microsoft.com/office/drawing/2014/main" id="{0A9CEFE3-AC73-8B45-A7D7-CFACCBA25C75}"/>
                </a:ext>
              </a:extLst>
            </p:cNvPr>
            <p:cNvCxnSpPr>
              <a:cxnSpLocks/>
            </p:cNvCxnSpPr>
            <p:nvPr/>
          </p:nvCxnSpPr>
          <p:spPr>
            <a:xfrm flipH="1">
              <a:off x="10988915" y="26793190"/>
              <a:ext cx="658753"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47" name="直線矢印コネクタ 46">
              <a:extLst>
                <a:ext uri="{FF2B5EF4-FFF2-40B4-BE49-F238E27FC236}">
                  <a16:creationId xmlns:a16="http://schemas.microsoft.com/office/drawing/2014/main" id="{552E7D05-AA22-134F-A9F4-9A564D6F63DF}"/>
                </a:ext>
              </a:extLst>
            </p:cNvPr>
            <p:cNvCxnSpPr>
              <a:cxnSpLocks/>
            </p:cNvCxnSpPr>
            <p:nvPr/>
          </p:nvCxnSpPr>
          <p:spPr>
            <a:xfrm>
              <a:off x="11276027" y="26793190"/>
              <a:ext cx="1017796"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grpSp>
      <p:sp>
        <p:nvSpPr>
          <p:cNvPr id="40" name="四角形吹き出し 39">
            <a:extLst>
              <a:ext uri="{FF2B5EF4-FFF2-40B4-BE49-F238E27FC236}">
                <a16:creationId xmlns:a16="http://schemas.microsoft.com/office/drawing/2014/main" id="{0DEA70E2-0603-5243-9831-8269900F401F}"/>
              </a:ext>
            </a:extLst>
          </p:cNvPr>
          <p:cNvSpPr/>
          <p:nvPr/>
        </p:nvSpPr>
        <p:spPr>
          <a:xfrm>
            <a:off x="5450810" y="1198808"/>
            <a:ext cx="3308057" cy="784278"/>
          </a:xfrm>
          <a:prstGeom prst="wedgeRectCallout">
            <a:avLst>
              <a:gd name="adj1" fmla="val -48096"/>
              <a:gd name="adj2" fmla="val 69116"/>
            </a:avLst>
          </a:prstGeom>
          <a:solidFill>
            <a:srgbClr val="53BF71"/>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a:ln w="0"/>
                <a:solidFill>
                  <a:schemeClr val="tx1"/>
                </a:solidFill>
                <a:effectLst>
                  <a:outerShdw blurRad="38100" dist="19050" dir="2700000" algn="tl" rotWithShape="0">
                    <a:schemeClr val="dk1">
                      <a:alpha val="40000"/>
                    </a:schemeClr>
                  </a:outerShdw>
                </a:effectLst>
              </a:rPr>
              <a:t>エネルギー効率が良い</a:t>
            </a:r>
            <a:endParaRPr lang="en-US" altLang="ja-JP" sz="240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3214170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356CA78-77D8-9B4D-AEAF-67482B360970}"/>
              </a:ext>
            </a:extLst>
          </p:cNvPr>
          <p:cNvSpPr>
            <a:spLocks noGrp="1"/>
          </p:cNvSpPr>
          <p:nvPr>
            <p:ph type="title"/>
          </p:nvPr>
        </p:nvSpPr>
        <p:spPr/>
        <p:txBody>
          <a:bodyPr/>
          <a:lstStyle/>
          <a:p>
            <a:r>
              <a:rPr kumimoji="1" lang="ja-JP" altLang="en-US"/>
              <a:t>電流兆候解析</a:t>
            </a:r>
          </a:p>
        </p:txBody>
      </p:sp>
      <p:sp>
        <p:nvSpPr>
          <p:cNvPr id="3" name="コンテンツ プレースホルダー 2">
            <a:extLst>
              <a:ext uri="{FF2B5EF4-FFF2-40B4-BE49-F238E27FC236}">
                <a16:creationId xmlns:a16="http://schemas.microsoft.com/office/drawing/2014/main" id="{764E7D3B-4D6C-C94E-B743-1F6E4D435476}"/>
              </a:ext>
            </a:extLst>
          </p:cNvPr>
          <p:cNvSpPr>
            <a:spLocks noGrp="1"/>
          </p:cNvSpPr>
          <p:nvPr>
            <p:ph idx="1"/>
          </p:nvPr>
        </p:nvSpPr>
        <p:spPr>
          <a:xfrm>
            <a:off x="628649" y="1825625"/>
            <a:ext cx="7755039" cy="1754451"/>
          </a:xfrm>
        </p:spPr>
        <p:txBody>
          <a:bodyPr>
            <a:normAutofit/>
          </a:bodyPr>
          <a:lstStyle/>
          <a:p>
            <a:pPr marL="0" indent="0">
              <a:buNone/>
            </a:pPr>
            <a:r>
              <a:rPr lang="ja-JP" altLang="en-US" sz="2600">
                <a:solidFill>
                  <a:schemeClr val="bg1"/>
                </a:solidFill>
              </a:rPr>
              <a:t>電流信号の変化から故障検知</a:t>
            </a:r>
            <a:endParaRPr lang="en-US" altLang="ja-JP" sz="2600" dirty="0">
              <a:solidFill>
                <a:schemeClr val="bg1"/>
              </a:solidFill>
            </a:endParaRPr>
          </a:p>
          <a:p>
            <a:pPr lvl="1"/>
            <a:r>
              <a:rPr lang="ja-JP" altLang="en-US" sz="2600">
                <a:solidFill>
                  <a:schemeClr val="bg1"/>
                </a:solidFill>
              </a:rPr>
              <a:t>モーターの変化が電流に影響</a:t>
            </a:r>
            <a:endParaRPr lang="en-US" altLang="ja-JP" sz="2600" dirty="0">
              <a:solidFill>
                <a:schemeClr val="bg1"/>
              </a:solidFill>
            </a:endParaRPr>
          </a:p>
          <a:p>
            <a:pPr marL="0" indent="0">
              <a:buNone/>
            </a:pPr>
            <a:endParaRPr kumimoji="1" lang="ja-JP" altLang="en-US"/>
          </a:p>
        </p:txBody>
      </p:sp>
      <p:sp>
        <p:nvSpPr>
          <p:cNvPr id="4" name="四角形吹き出し 3">
            <a:extLst>
              <a:ext uri="{FF2B5EF4-FFF2-40B4-BE49-F238E27FC236}">
                <a16:creationId xmlns:a16="http://schemas.microsoft.com/office/drawing/2014/main" id="{D0EE5CC1-D919-A044-9469-C645E4290676}"/>
              </a:ext>
            </a:extLst>
          </p:cNvPr>
          <p:cNvSpPr/>
          <p:nvPr/>
        </p:nvSpPr>
        <p:spPr>
          <a:xfrm>
            <a:off x="528033" y="3250188"/>
            <a:ext cx="3152705" cy="2709248"/>
          </a:xfrm>
          <a:prstGeom prst="wedgeRectCallout">
            <a:avLst>
              <a:gd name="adj1" fmla="val -12101"/>
              <a:gd name="adj2" fmla="val -37167"/>
            </a:avLst>
          </a:prstGeom>
          <a:solidFill>
            <a:srgbClr val="53BF7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ja-JP" sz="2400" dirty="0">
              <a:ln w="0"/>
              <a:solidFill>
                <a:schemeClr val="tx1"/>
              </a:solidFill>
              <a:effectLst>
                <a:outerShdw blurRad="38100" dist="19050" dir="2700000" algn="tl" rotWithShape="0">
                  <a:schemeClr val="dk1">
                    <a:alpha val="40000"/>
                  </a:schemeClr>
                </a:outerShdw>
              </a:effectLst>
              <a:latin typeface="Hiragino Maru Gothic Pro W4" panose="020F0400000000000000" pitchFamily="34" charset="-128"/>
              <a:ea typeface="Hiragino Maru Gothic Pro W4" panose="020F0400000000000000" pitchFamily="34" charset="-128"/>
            </a:endParaRPr>
          </a:p>
          <a:p>
            <a:pPr algn="ctr"/>
            <a:endParaRPr lang="en-US" altLang="ja-JP" sz="2400" dirty="0">
              <a:ln w="0"/>
              <a:solidFill>
                <a:schemeClr val="tx1"/>
              </a:solidFill>
              <a:effectLst>
                <a:outerShdw blurRad="38100" dist="19050" dir="2700000" algn="tl" rotWithShape="0">
                  <a:schemeClr val="dk1">
                    <a:alpha val="40000"/>
                  </a:schemeClr>
                </a:outerShdw>
              </a:effectLst>
              <a:latin typeface="Hiragino Maru Gothic Pro W4" panose="020F0400000000000000" pitchFamily="34" charset="-128"/>
              <a:ea typeface="Hiragino Maru Gothic Pro W4" panose="020F0400000000000000" pitchFamily="34" charset="-128"/>
            </a:endParaRPr>
          </a:p>
          <a:p>
            <a:pPr algn="ctr"/>
            <a:endParaRPr lang="en-US" altLang="ja-JP" sz="2400" dirty="0">
              <a:ln w="0"/>
              <a:solidFill>
                <a:schemeClr val="tx1"/>
              </a:solidFill>
              <a:effectLst>
                <a:outerShdw blurRad="38100" dist="19050" dir="2700000" algn="tl" rotWithShape="0">
                  <a:schemeClr val="dk1">
                    <a:alpha val="40000"/>
                  </a:schemeClr>
                </a:outerShdw>
              </a:effectLst>
              <a:latin typeface="Hiragino Maru Gothic Pro W4" panose="020F0400000000000000" pitchFamily="34" charset="-128"/>
              <a:ea typeface="Hiragino Maru Gothic Pro W4" panose="020F0400000000000000" pitchFamily="34" charset="-128"/>
            </a:endParaRPr>
          </a:p>
          <a:p>
            <a:pPr algn="ctr"/>
            <a:endParaRPr lang="en-US" altLang="ja-JP" sz="2400" dirty="0">
              <a:ln w="0"/>
              <a:solidFill>
                <a:schemeClr val="tx1"/>
              </a:solidFill>
              <a:effectLst>
                <a:outerShdw blurRad="38100" dist="19050" dir="2700000" algn="tl" rotWithShape="0">
                  <a:schemeClr val="dk1">
                    <a:alpha val="40000"/>
                  </a:schemeClr>
                </a:outerShdw>
              </a:effectLst>
              <a:latin typeface="Hiragino Maru Gothic Pro W4" panose="020F0400000000000000" pitchFamily="34" charset="-128"/>
              <a:ea typeface="Hiragino Maru Gothic Pro W4" panose="020F0400000000000000" pitchFamily="34" charset="-128"/>
            </a:endParaRPr>
          </a:p>
          <a:p>
            <a:pPr algn="ctr"/>
            <a:endParaRPr lang="en-US" altLang="ja-JP" sz="2400" dirty="0">
              <a:ln w="0"/>
              <a:solidFill>
                <a:schemeClr val="tx1"/>
              </a:solidFill>
              <a:effectLst>
                <a:outerShdw blurRad="38100" dist="19050" dir="2700000" algn="tl" rotWithShape="0">
                  <a:schemeClr val="dk1">
                    <a:alpha val="40000"/>
                  </a:schemeClr>
                </a:outerShdw>
              </a:effectLst>
              <a:latin typeface="Hiragino Maru Gothic Pro W4" panose="020F0400000000000000" pitchFamily="34" charset="-128"/>
              <a:ea typeface="Hiragino Maru Gothic Pro W4" panose="020F0400000000000000" pitchFamily="34" charset="-128"/>
            </a:endParaRPr>
          </a:p>
          <a:p>
            <a:pPr algn="ctr"/>
            <a:r>
              <a:rPr lang="ja-JP" altLang="en-US" sz="2400">
                <a:ln w="0"/>
                <a:solidFill>
                  <a:schemeClr val="tx1"/>
                </a:solidFill>
                <a:effectLst>
                  <a:outerShdw blurRad="38100" dist="19050" dir="2700000" algn="tl" rotWithShape="0">
                    <a:schemeClr val="dk1">
                      <a:alpha val="40000"/>
                    </a:schemeClr>
                  </a:outerShdw>
                </a:effectLst>
                <a:latin typeface="Hiragino Maru Gothic Pro W4" panose="020F0400000000000000" pitchFamily="34" charset="-128"/>
                <a:ea typeface="Hiragino Maru Gothic Pro W4" panose="020F0400000000000000" pitchFamily="34" charset="-128"/>
              </a:rPr>
              <a:t>エアギャップの変化</a:t>
            </a:r>
            <a:endParaRPr lang="en-US" altLang="ja-JP" sz="2400" dirty="0">
              <a:ln w="0"/>
              <a:solidFill>
                <a:schemeClr val="tx1"/>
              </a:solidFill>
              <a:effectLst>
                <a:outerShdw blurRad="38100" dist="19050" dir="2700000" algn="tl" rotWithShape="0">
                  <a:schemeClr val="dk1">
                    <a:alpha val="40000"/>
                  </a:schemeClr>
                </a:outerShdw>
              </a:effectLst>
              <a:latin typeface="Hiragino Maru Gothic Pro W4" panose="020F0400000000000000" pitchFamily="34" charset="-128"/>
              <a:ea typeface="Hiragino Maru Gothic Pro W4" panose="020F0400000000000000" pitchFamily="34" charset="-128"/>
            </a:endParaRPr>
          </a:p>
          <a:p>
            <a:pPr algn="ctr"/>
            <a:r>
              <a:rPr lang="ja-JP" altLang="en-US" sz="2400">
                <a:ln w="0"/>
                <a:solidFill>
                  <a:schemeClr val="tx1"/>
                </a:solidFill>
                <a:effectLst>
                  <a:outerShdw blurRad="38100" dist="19050" dir="2700000" algn="tl" rotWithShape="0">
                    <a:schemeClr val="dk1">
                      <a:alpha val="40000"/>
                    </a:schemeClr>
                  </a:outerShdw>
                </a:effectLst>
                <a:latin typeface="Hiragino Maru Gothic Pro W4" panose="020F0400000000000000" pitchFamily="34" charset="-128"/>
                <a:ea typeface="Hiragino Maru Gothic Pro W4" panose="020F0400000000000000" pitchFamily="34" charset="-128"/>
              </a:rPr>
              <a:t>トルク変動</a:t>
            </a:r>
            <a:endParaRPr lang="en-US" altLang="ja-JP" sz="2400" dirty="0">
              <a:ln w="0"/>
              <a:solidFill>
                <a:schemeClr val="tx1"/>
              </a:solidFill>
              <a:effectLst>
                <a:outerShdw blurRad="38100" dist="19050" dir="2700000" algn="tl" rotWithShape="0">
                  <a:schemeClr val="dk1">
                    <a:alpha val="40000"/>
                  </a:schemeClr>
                </a:outerShdw>
              </a:effectLst>
              <a:latin typeface="Hiragino Maru Gothic Pro W4" panose="020F0400000000000000" pitchFamily="34" charset="-128"/>
              <a:ea typeface="Hiragino Maru Gothic Pro W4" panose="020F0400000000000000" pitchFamily="34" charset="-128"/>
            </a:endParaRPr>
          </a:p>
        </p:txBody>
      </p:sp>
      <p:grpSp>
        <p:nvGrpSpPr>
          <p:cNvPr id="12" name="グループ化 11">
            <a:extLst>
              <a:ext uri="{FF2B5EF4-FFF2-40B4-BE49-F238E27FC236}">
                <a16:creationId xmlns:a16="http://schemas.microsoft.com/office/drawing/2014/main" id="{8400C950-D5D8-4344-AECA-A3B83DA0C200}"/>
              </a:ext>
            </a:extLst>
          </p:cNvPr>
          <p:cNvGrpSpPr/>
          <p:nvPr/>
        </p:nvGrpSpPr>
        <p:grpSpPr>
          <a:xfrm>
            <a:off x="5933024" y="3538220"/>
            <a:ext cx="2465740" cy="2737656"/>
            <a:chOff x="5926970" y="3861048"/>
            <a:chExt cx="2465740" cy="2737656"/>
          </a:xfrm>
        </p:grpSpPr>
        <p:sp>
          <p:nvSpPr>
            <p:cNvPr id="9" name="Oval 12">
              <a:extLst>
                <a:ext uri="{FF2B5EF4-FFF2-40B4-BE49-F238E27FC236}">
                  <a16:creationId xmlns:a16="http://schemas.microsoft.com/office/drawing/2014/main" id="{3A22B1C6-ED4A-144C-B4B2-AA2B5FC71730}"/>
                </a:ext>
              </a:extLst>
            </p:cNvPr>
            <p:cNvSpPr>
              <a:spLocks/>
            </p:cNvSpPr>
            <p:nvPr/>
          </p:nvSpPr>
          <p:spPr bwMode="auto">
            <a:xfrm>
              <a:off x="6084168" y="3861048"/>
              <a:ext cx="2064314" cy="2133183"/>
            </a:xfrm>
            <a:prstGeom prst="ellipse">
              <a:avLst/>
            </a:prstGeom>
            <a:solidFill>
              <a:srgbClr val="53BF71"/>
            </a:solidFill>
            <a:ln w="25400" cap="flat">
              <a:noFill/>
              <a:prstDash val="solid"/>
              <a:miter lim="800000"/>
              <a:headEnd type="none" w="med" len="med"/>
              <a:tailEnd type="none" w="med" len="med"/>
            </a:ln>
            <a:effectLst>
              <a:outerShdw blurRad="12700" dist="114299" dir="5400000" algn="ctr" rotWithShape="0">
                <a:schemeClr val="bg2">
                  <a:alpha val="9000"/>
                </a:schemeClr>
              </a:outerShdw>
            </a:effectLst>
          </p:spPr>
          <p:txBody>
            <a:bodyPr lIns="0" tIns="0" rIns="0" bIns="0" anchor="ctr"/>
            <a:lstStyle/>
            <a:p>
              <a:pPr>
                <a:defRPr/>
              </a:pPr>
              <a:endParaRPr lang="en-US" sz="2026" dirty="0">
                <a:solidFill>
                  <a:srgbClr val="FFFF00"/>
                </a:solidFill>
                <a:latin typeface="Roboto Light"/>
                <a:ea typeface="Roboto Light"/>
                <a:cs typeface="Roboto Light"/>
                <a:sym typeface="Source Sans Pro Semibold" charset="0"/>
              </a:endParaRPr>
            </a:p>
          </p:txBody>
        </p:sp>
        <p:pic>
          <p:nvPicPr>
            <p:cNvPr id="8" name="グラフィックス 7" descr="稲妻">
              <a:extLst>
                <a:ext uri="{FF2B5EF4-FFF2-40B4-BE49-F238E27FC236}">
                  <a16:creationId xmlns:a16="http://schemas.microsoft.com/office/drawing/2014/main" id="{07674567-238E-EB40-8E89-985F7B1A41F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400005" y="4154179"/>
              <a:ext cx="1546919" cy="1546919"/>
            </a:xfrm>
            <a:prstGeom prst="rect">
              <a:avLst/>
            </a:prstGeom>
          </p:spPr>
        </p:pic>
        <p:sp>
          <p:nvSpPr>
            <p:cNvPr id="11" name="テキスト ボックス 10">
              <a:extLst>
                <a:ext uri="{FF2B5EF4-FFF2-40B4-BE49-F238E27FC236}">
                  <a16:creationId xmlns:a16="http://schemas.microsoft.com/office/drawing/2014/main" id="{FCFEBEA6-9DA3-174E-BFC5-2329730DC2ED}"/>
                </a:ext>
              </a:extLst>
            </p:cNvPr>
            <p:cNvSpPr txBox="1"/>
            <p:nvPr/>
          </p:nvSpPr>
          <p:spPr>
            <a:xfrm>
              <a:off x="5926970" y="5952373"/>
              <a:ext cx="2465740" cy="646331"/>
            </a:xfrm>
            <a:prstGeom prst="rect">
              <a:avLst/>
            </a:prstGeom>
            <a:noFill/>
          </p:spPr>
          <p:txBody>
            <a:bodyPr wrap="none" rtlCol="0">
              <a:spAutoFit/>
            </a:bodyPr>
            <a:lstStyle/>
            <a:p>
              <a:r>
                <a:rPr kumimoji="1" lang="ja-JP" altLang="en-US"/>
                <a:t>電流に影響</a:t>
              </a:r>
            </a:p>
          </p:txBody>
        </p:sp>
      </p:grpSp>
      <p:sp>
        <p:nvSpPr>
          <p:cNvPr id="13" name="右矢印 12">
            <a:extLst>
              <a:ext uri="{FF2B5EF4-FFF2-40B4-BE49-F238E27FC236}">
                <a16:creationId xmlns:a16="http://schemas.microsoft.com/office/drawing/2014/main" id="{E3C98DEC-4E01-D949-BA7C-D3545284600C}"/>
              </a:ext>
            </a:extLst>
          </p:cNvPr>
          <p:cNvSpPr/>
          <p:nvPr/>
        </p:nvSpPr>
        <p:spPr>
          <a:xfrm>
            <a:off x="3843059" y="4001764"/>
            <a:ext cx="2064314" cy="1206096"/>
          </a:xfrm>
          <a:prstGeom prst="rightArrow">
            <a:avLst/>
          </a:prstGeom>
          <a:solidFill>
            <a:srgbClr val="53BF71"/>
          </a:solidFill>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kumimoji="1" lang="ja-JP" altLang="en-US">
                <a:ln w="0"/>
                <a:solidFill>
                  <a:schemeClr val="tx1"/>
                </a:solidFill>
                <a:effectLst>
                  <a:outerShdw blurRad="38100" dist="19050" dir="2700000" algn="tl" rotWithShape="0">
                    <a:schemeClr val="dk1">
                      <a:alpha val="40000"/>
                    </a:schemeClr>
                  </a:outerShdw>
                </a:effectLst>
                <a:latin typeface="Hiragino Maru Gothic Pro W4" panose="020F0400000000000000" pitchFamily="34" charset="-128"/>
                <a:ea typeface="Hiragino Maru Gothic Pro W4" panose="020F0400000000000000" pitchFamily="34" charset="-128"/>
              </a:rPr>
              <a:t>磁束線</a:t>
            </a:r>
          </a:p>
        </p:txBody>
      </p:sp>
      <p:pic>
        <p:nvPicPr>
          <p:cNvPr id="14" name="Picture 2" descr="ãã¢ã¼ã¿ã¼ãã®ç»åæ¤ç´¢çµæ">
            <a:extLst>
              <a:ext uri="{FF2B5EF4-FFF2-40B4-BE49-F238E27FC236}">
                <a16:creationId xmlns:a16="http://schemas.microsoft.com/office/drawing/2014/main" id="{E96D6BB0-2B45-C94B-BB89-35923D70158F}"/>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760311" y="2795815"/>
            <a:ext cx="2688147" cy="26881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7985028"/>
      </p:ext>
    </p:extLst>
  </p:cSld>
  <p:clrMapOvr>
    <a:masterClrMapping/>
  </p:clrMapOvr>
</p:sld>
</file>

<file path=ppt/theme/theme1.xml><?xml version="1.0" encoding="utf-8"?>
<a:theme xmlns:a="http://schemas.openxmlformats.org/drawingml/2006/main" name="Default Theme">
  <a:themeElements>
    <a:clrScheme name="Custom 10">
      <a:dk1>
        <a:srgbClr val="FFFFFF"/>
      </a:dk1>
      <a:lt1>
        <a:srgbClr val="FFFFFF"/>
      </a:lt1>
      <a:dk2>
        <a:srgbClr val="FFFFFF"/>
      </a:dk2>
      <a:lt2>
        <a:srgbClr val="1F2F47"/>
      </a:lt2>
      <a:accent1>
        <a:srgbClr val="2686A7"/>
      </a:accent1>
      <a:accent2>
        <a:srgbClr val="54BE71"/>
      </a:accent2>
      <a:accent3>
        <a:srgbClr val="8BC248"/>
      </a:accent3>
      <a:accent4>
        <a:srgbClr val="EF9527"/>
      </a:accent4>
      <a:accent5>
        <a:srgbClr val="ED423D"/>
      </a:accent5>
      <a:accent6>
        <a:srgbClr val="28374A"/>
      </a:accent6>
      <a:hlink>
        <a:srgbClr val="F33B48"/>
      </a:hlink>
      <a:folHlink>
        <a:srgbClr val="FFC000"/>
      </a:folHlink>
    </a:clrScheme>
    <a:fontScheme name="Office テーマ">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Slidesmash_Powerpoint_Dark_Slides</Template>
  <TotalTime>35597</TotalTime>
  <Words>2670</Words>
  <Application>Microsoft Macintosh PowerPoint</Application>
  <PresentationFormat>画面に合わせる (4:3)</PresentationFormat>
  <Paragraphs>474</Paragraphs>
  <Slides>26</Slides>
  <Notes>23</Notes>
  <HiddenSlides>0</HiddenSlides>
  <MMClips>0</MMClips>
  <ScaleCrop>false</ScaleCrop>
  <HeadingPairs>
    <vt:vector size="6" baseType="variant">
      <vt:variant>
        <vt:lpstr>使用されているフォント</vt:lpstr>
      </vt:variant>
      <vt:variant>
        <vt:i4>10</vt:i4>
      </vt:variant>
      <vt:variant>
        <vt:lpstr>テーマ</vt:lpstr>
      </vt:variant>
      <vt:variant>
        <vt:i4>1</vt:i4>
      </vt:variant>
      <vt:variant>
        <vt:lpstr>スライド タイトル</vt:lpstr>
      </vt:variant>
      <vt:variant>
        <vt:i4>26</vt:i4>
      </vt:variant>
    </vt:vector>
  </HeadingPairs>
  <TitlesOfParts>
    <vt:vector size="37" baseType="lpstr">
      <vt:lpstr>Hiragino Kaku Gothic Pro W3</vt:lpstr>
      <vt:lpstr>Hiragino Maru Gothic Pro W4</vt:lpstr>
      <vt:lpstr>Hiragino Sans W3</vt:lpstr>
      <vt:lpstr>ＭＳ Ｐゴシック</vt:lpstr>
      <vt:lpstr>Roboto Light</vt:lpstr>
      <vt:lpstr>Roboto Regular</vt:lpstr>
      <vt:lpstr>Arial</vt:lpstr>
      <vt:lpstr>Calibri</vt:lpstr>
      <vt:lpstr>Gigi</vt:lpstr>
      <vt:lpstr>Wingdings</vt:lpstr>
      <vt:lpstr>Default Theme</vt:lpstr>
      <vt:lpstr>電流兆候解析に基づく DCモーターのオンライン故障検知</vt:lpstr>
      <vt:lpstr>背景</vt:lpstr>
      <vt:lpstr>故障検知</vt:lpstr>
      <vt:lpstr>電流兆候解析に基づく故障検知</vt:lpstr>
      <vt:lpstr>本研究</vt:lpstr>
      <vt:lpstr>モーター</vt:lpstr>
      <vt:lpstr>モーターの故障</vt:lpstr>
      <vt:lpstr>DCモーターの制御</vt:lpstr>
      <vt:lpstr>電流兆候解析</vt:lpstr>
      <vt:lpstr>BLDCモーターの故障検知 [Sreedhar2011]</vt:lpstr>
      <vt:lpstr>本研究</vt:lpstr>
      <vt:lpstr>予備実験</vt:lpstr>
      <vt:lpstr>周波数成分</vt:lpstr>
      <vt:lpstr>duty比による 最高周波数成分の変化</vt:lpstr>
      <vt:lpstr>ハードウェアを併用した方式</vt:lpstr>
      <vt:lpstr>前処理・スペクトル解析</vt:lpstr>
      <vt:lpstr>プログラマブルSoCによる実装</vt:lpstr>
      <vt:lpstr>結果: 負荷をかけていないモーター</vt:lpstr>
      <vt:lpstr>結果: 負荷をかけたモーター</vt:lpstr>
      <vt:lpstr>むすび</vt:lpstr>
      <vt:lpstr>PowerPoint プレゼンテーション</vt:lpstr>
      <vt:lpstr>モーター</vt:lpstr>
      <vt:lpstr>プログラマブルSoC</vt:lpstr>
      <vt:lpstr>PowerPoint プレゼンテーション</vt:lpstr>
      <vt:lpstr>PowerPoint プレゼンテーション</vt:lpstr>
      <vt:lpstr>Analog Discovery 2</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user</dc:creator>
  <cp:lastModifiedBy>大窄　直樹</cp:lastModifiedBy>
  <cp:revision>1202</cp:revision>
  <cp:lastPrinted>2019-11-27T05:34:56Z</cp:lastPrinted>
  <dcterms:created xsi:type="dcterms:W3CDTF">2016-12-10T09:14:10Z</dcterms:created>
  <dcterms:modified xsi:type="dcterms:W3CDTF">2020-02-25T08:11:14Z</dcterms:modified>
</cp:coreProperties>
</file>